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4" r:id="rId3"/>
  </p:sldMasterIdLst>
  <p:notesMasterIdLst>
    <p:notesMasterId r:id="rId5"/>
  </p:notesMasterIdLst>
  <p:handoutMasterIdLst>
    <p:handoutMasterId r:id="rId28"/>
  </p:handoutMasterIdLst>
  <p:sldIdLst>
    <p:sldId id="1433" r:id="rId4"/>
    <p:sldId id="1666" r:id="rId6"/>
    <p:sldId id="1624" r:id="rId7"/>
    <p:sldId id="1630" r:id="rId8"/>
    <p:sldId id="1668" r:id="rId9"/>
    <p:sldId id="1702" r:id="rId10"/>
    <p:sldId id="1703" r:id="rId11"/>
    <p:sldId id="1831" r:id="rId12"/>
    <p:sldId id="1830" r:id="rId13"/>
    <p:sldId id="1832" r:id="rId14"/>
    <p:sldId id="1833" r:id="rId15"/>
    <p:sldId id="1834" r:id="rId16"/>
    <p:sldId id="1768" r:id="rId17"/>
    <p:sldId id="1734" r:id="rId18"/>
    <p:sldId id="1810" r:id="rId19"/>
    <p:sldId id="1811" r:id="rId20"/>
    <p:sldId id="1812" r:id="rId21"/>
    <p:sldId id="1813" r:id="rId22"/>
    <p:sldId id="1814" r:id="rId23"/>
    <p:sldId id="1815" r:id="rId24"/>
    <p:sldId id="1818" r:id="rId25"/>
    <p:sldId id="1819" r:id="rId26"/>
    <p:sldId id="1820" r:id="rId27"/>
  </p:sldIdLst>
  <p:sldSz cx="10972800" cy="6858000"/>
  <p:notesSz cx="6858000" cy="9144000"/>
  <p:embeddedFontLst>
    <p:embeddedFont>
      <p:font typeface="微软雅黑" panose="020B0503020204020204" pitchFamily="34" charset="-122"/>
      <p:regular r:id="rId33"/>
    </p:embeddedFont>
    <p:embeddedFont>
      <p:font typeface="黑体" panose="02010609060101010101" charset="-122"/>
      <p:regular r:id="rId34"/>
    </p:embeddedFont>
    <p:embeddedFont>
      <p:font typeface="Calibri" panose="020F0502020204030204"/>
      <p:regular r:id="rId35"/>
      <p:bold r:id="rId36"/>
      <p:italic r:id="rId37"/>
      <p:boldItalic r:id="rId38"/>
    </p:embeddedFont>
    <p:embeddedFont>
      <p:font typeface="Calibri" panose="020F0502020204030204" pitchFamily="34" charset="0"/>
      <p:regular r:id="rId39"/>
      <p:bold r:id="rId40"/>
      <p:italic r:id="rId41"/>
      <p:boldItalic r:id="rId42"/>
    </p:embeddedFont>
    <p:embeddedFont>
      <p:font typeface="Arial Unicode MS" panose="020B0604020202020204" charset="-122"/>
      <p:regular r:id="rId43"/>
    </p:embeddedFont>
    <p:embeddedFont>
      <p:font typeface="方正小标宋简体" panose="03000509000000000000" charset="-122"/>
      <p:regular r:id="rId44"/>
    </p:embeddedFont>
    <p:embeddedFont>
      <p:font typeface="等线" panose="02010600030101010101" charset="-122"/>
      <p:regular r:id="rId4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9" name="作者" initials="A" lastIdx="0" clrIdx="8"/>
</p:cmAuthorLst>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showPr>
  <p:clrMru>
    <a:srgbClr val="0070C0"/>
    <a:srgbClr val="C00000"/>
    <a:srgbClr val="D29E00"/>
    <a:srgbClr val="A0B10F"/>
    <a:srgbClr val="6710A4"/>
    <a:srgbClr val="FF0000"/>
    <a:srgbClr val="2D9353"/>
    <a:srgbClr val="7030A0"/>
    <a:srgbClr val="FFC000"/>
    <a:srgbClr val="0037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snapToGrid="0">
      <p:cViewPr varScale="1">
        <p:scale>
          <a:sx n="78" d="100"/>
          <a:sy n="78" d="100"/>
        </p:scale>
        <p:origin x="80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5" Type="http://schemas.openxmlformats.org/officeDocument/2006/relationships/font" Target="fonts/font13.fntdata"/><Relationship Id="rId44" Type="http://schemas.openxmlformats.org/officeDocument/2006/relationships/font" Target="fonts/font12.fntdata"/><Relationship Id="rId43" Type="http://schemas.openxmlformats.org/officeDocument/2006/relationships/font" Target="fonts/font11.fntdata"/><Relationship Id="rId42" Type="http://schemas.openxmlformats.org/officeDocument/2006/relationships/font" Target="fonts/font10.fntdata"/><Relationship Id="rId41" Type="http://schemas.openxmlformats.org/officeDocument/2006/relationships/font" Target="fonts/font9.fntdata"/><Relationship Id="rId40" Type="http://schemas.openxmlformats.org/officeDocument/2006/relationships/font" Target="fonts/font8.fntdata"/><Relationship Id="rId4" Type="http://schemas.openxmlformats.org/officeDocument/2006/relationships/slide" Target="slides/slide1.xml"/><Relationship Id="rId39" Type="http://schemas.openxmlformats.org/officeDocument/2006/relationships/font" Target="fonts/font7.fntdata"/><Relationship Id="rId38" Type="http://schemas.openxmlformats.org/officeDocument/2006/relationships/font" Target="fonts/font6.fntdata"/><Relationship Id="rId37" Type="http://schemas.openxmlformats.org/officeDocument/2006/relationships/font" Target="fonts/font5.fntdata"/><Relationship Id="rId36" Type="http://schemas.openxmlformats.org/officeDocument/2006/relationships/font" Target="fonts/font4.fntdata"/><Relationship Id="rId35" Type="http://schemas.openxmlformats.org/officeDocument/2006/relationships/font" Target="fonts/font3.fntdata"/><Relationship Id="rId34" Type="http://schemas.openxmlformats.org/officeDocument/2006/relationships/font" Target="fonts/font2.fntdata"/><Relationship Id="rId33" Type="http://schemas.openxmlformats.org/officeDocument/2006/relationships/font" Target="fonts/font1.fntdata"/><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990AA-CB8A-4E06-A2EF-EB9A41C0443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60120" y="1143000"/>
            <a:ext cx="493776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018AD7-35F1-4DFE-ABB9-02C9F81913A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44F6DAF-F1CA-4112-B586-55683CD6CB2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3.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tags" Target="../tags/tag9.xm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39155"/>
          </a:xfrm>
          <a:prstGeom prst="rect">
            <a:avLst/>
          </a:prstGeom>
        </p:spPr>
      </p:pic>
      <p:pic>
        <p:nvPicPr>
          <p:cNvPr id="9" name="图片 8"/>
          <p:cNvPicPr>
            <a:picLocks noChangeAspect="1"/>
          </p:cNvPicPr>
          <p:nvPr userDrawn="1"/>
        </p:nvPicPr>
        <p:blipFill rotWithShape="1">
          <a:blip r:embed="rId3" cstate="screen"/>
          <a:srcRect b="14040"/>
          <a:stretch>
            <a:fillRect/>
          </a:stretch>
        </p:blipFill>
        <p:spPr>
          <a:xfrm>
            <a:off x="0" y="3928110"/>
            <a:ext cx="10973371" cy="2915920"/>
          </a:xfrm>
          <a:prstGeom prst="rect">
            <a:avLst/>
          </a:prstGeom>
        </p:spPr>
      </p:pic>
      <p:sp>
        <p:nvSpPr>
          <p:cNvPr id="2" name="PA-102237"/>
          <p:cNvSpPr/>
          <p:nvPr userDrawn="1">
            <p:custDataLst>
              <p:tags r:id="rId4"/>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PA-102239"/>
          <p:cNvSpPr txBox="1"/>
          <p:nvPr userDrawn="1">
            <p:custDataLst>
              <p:tags r:id="rId5"/>
            </p:custDataLst>
          </p:nvPr>
        </p:nvSpPr>
        <p:spPr>
          <a:xfrm>
            <a:off x="418888" y="257810"/>
            <a:ext cx="8188597" cy="414020"/>
          </a:xfrm>
          <a:prstGeom prst="rect">
            <a:avLst/>
          </a:prstGeom>
          <a:noFill/>
        </p:spPr>
        <p:txBody>
          <a:bodyPr wrap="square" rtlCol="0">
            <a:spAutoFit/>
          </a:bodyPr>
          <a:lstStyle/>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53125"/>
          </a:xfrm>
          <a:prstGeom prst="rect">
            <a:avLst/>
          </a:prstGeom>
        </p:spPr>
      </p:pic>
      <p:sp>
        <p:nvSpPr>
          <p:cNvPr id="2" name="PA-102237"/>
          <p:cNvSpPr/>
          <p:nvPr userDrawn="1">
            <p:custDataLst>
              <p:tags r:id="rId3"/>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descr="图片包含 红色, 房间, 白色, 游戏机&#10;&#10;描述已自动生成"/>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20790"/>
            <a:ext cx="10972229" cy="510540"/>
          </a:xfrm>
          <a:prstGeom prst="rect">
            <a:avLst/>
          </a:prstGeom>
        </p:spPr>
      </p:pic>
      <p:pic>
        <p:nvPicPr>
          <p:cNvPr id="20" name="图片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13851" y="6156960"/>
            <a:ext cx="1158370" cy="674370"/>
          </a:xfrm>
          <a:prstGeom prst="rect">
            <a:avLst/>
          </a:prstGeom>
        </p:spPr>
      </p:pic>
      <p:sp>
        <p:nvSpPr>
          <p:cNvPr id="6" name="PA-102239"/>
          <p:cNvSpPr txBox="1"/>
          <p:nvPr userDrawn="1">
            <p:custDataLst>
              <p:tags r:id="rId6"/>
            </p:custDataLst>
          </p:nvPr>
        </p:nvSpPr>
        <p:spPr>
          <a:xfrm>
            <a:off x="418888" y="257810"/>
            <a:ext cx="8188597" cy="414020"/>
          </a:xfrm>
          <a:prstGeom prst="rect">
            <a:avLst/>
          </a:prstGeom>
          <a:noFill/>
        </p:spPr>
        <p:txBody>
          <a:bodyPr wrap="square" rtlCol="0">
            <a:spAutoFit/>
          </a:bodyPr>
          <a:lstStyle/>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39155"/>
          </a:xfrm>
          <a:prstGeom prst="rect">
            <a:avLst/>
          </a:prstGeom>
        </p:spPr>
      </p:pic>
      <p:pic>
        <p:nvPicPr>
          <p:cNvPr id="9" name="图片 8"/>
          <p:cNvPicPr>
            <a:picLocks noChangeAspect="1"/>
          </p:cNvPicPr>
          <p:nvPr userDrawn="1"/>
        </p:nvPicPr>
        <p:blipFill rotWithShape="1">
          <a:blip r:embed="rId3" cstate="screen"/>
          <a:srcRect b="14040"/>
          <a:stretch>
            <a:fillRect/>
          </a:stretch>
        </p:blipFill>
        <p:spPr>
          <a:xfrm>
            <a:off x="0" y="3912870"/>
            <a:ext cx="10973371" cy="2931160"/>
          </a:xfrm>
          <a:prstGeom prst="rect">
            <a:avLst/>
          </a:prstGeom>
        </p:spPr>
      </p:pic>
      <p:sp>
        <p:nvSpPr>
          <p:cNvPr id="2" name="PA-102237"/>
          <p:cNvSpPr/>
          <p:nvPr userDrawn="1">
            <p:custDataLst>
              <p:tags r:id="rId4"/>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PA-102239"/>
          <p:cNvSpPr txBox="1"/>
          <p:nvPr userDrawn="1">
            <p:custDataLst>
              <p:tags r:id="rId5"/>
            </p:custDataLst>
          </p:nvPr>
        </p:nvSpPr>
        <p:spPr>
          <a:xfrm>
            <a:off x="418888" y="257810"/>
            <a:ext cx="8188597" cy="414020"/>
          </a:xfrm>
          <a:prstGeom prst="rect">
            <a:avLst/>
          </a:prstGeom>
          <a:noFill/>
        </p:spPr>
        <p:txBody>
          <a:bodyPr wrap="square" rtlCol="0">
            <a:spAutoFit/>
          </a:bodyPr>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5" name="图片 4" descr="C:\Users\ZY-X\Desktop\素材\科技\预览图_千图网_编号32699587.jpg预览图_千图网_编号32699587"/>
          <p:cNvPicPr>
            <a:picLocks noChangeAspect="1"/>
          </p:cNvPicPr>
          <p:nvPr userDrawn="1"/>
        </p:nvPicPr>
        <p:blipFill>
          <a:blip r:embed="rId2"/>
          <a:srcRect/>
          <a:stretch>
            <a:fillRect/>
          </a:stretch>
        </p:blipFill>
        <p:spPr>
          <a:xfrm>
            <a:off x="-247457" y="-64261"/>
            <a:ext cx="12233346" cy="6986523"/>
          </a:xfrm>
          <a:prstGeom prst="rect">
            <a:avLst/>
          </a:prstGeom>
        </p:spPr>
      </p:pic>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39155"/>
          </a:xfrm>
          <a:prstGeom prst="rect">
            <a:avLst/>
          </a:prstGeom>
        </p:spPr>
      </p:pic>
      <p:pic>
        <p:nvPicPr>
          <p:cNvPr id="9" name="图片 8"/>
          <p:cNvPicPr>
            <a:picLocks noChangeAspect="1"/>
          </p:cNvPicPr>
          <p:nvPr userDrawn="1"/>
        </p:nvPicPr>
        <p:blipFill rotWithShape="1">
          <a:blip r:embed="rId3" cstate="screen"/>
          <a:srcRect b="14040"/>
          <a:stretch>
            <a:fillRect/>
          </a:stretch>
        </p:blipFill>
        <p:spPr>
          <a:xfrm>
            <a:off x="0" y="3928110"/>
            <a:ext cx="10973371" cy="2915920"/>
          </a:xfrm>
          <a:prstGeom prst="rect">
            <a:avLst/>
          </a:prstGeom>
        </p:spPr>
      </p:pic>
      <p:sp>
        <p:nvSpPr>
          <p:cNvPr id="2" name="PA-102237"/>
          <p:cNvSpPr/>
          <p:nvPr userDrawn="1">
            <p:custDataLst>
              <p:tags r:id="rId4"/>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PA-102239"/>
          <p:cNvSpPr txBox="1"/>
          <p:nvPr userDrawn="1">
            <p:custDataLst>
              <p:tags r:id="rId5"/>
            </p:custDataLst>
          </p:nvPr>
        </p:nvSpPr>
        <p:spPr>
          <a:xfrm>
            <a:off x="418888" y="257810"/>
            <a:ext cx="8188597" cy="414020"/>
          </a:xfrm>
          <a:prstGeom prst="rect">
            <a:avLst/>
          </a:prstGeom>
          <a:noFill/>
        </p:spPr>
        <p:txBody>
          <a:bodyPr wrap="square" rtlCol="0">
            <a:spAutoFit/>
          </a:bodyPr>
          <a:lstStyle/>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53125"/>
          </a:xfrm>
          <a:prstGeom prst="rect">
            <a:avLst/>
          </a:prstGeom>
        </p:spPr>
      </p:pic>
      <p:sp>
        <p:nvSpPr>
          <p:cNvPr id="2" name="PA-102237"/>
          <p:cNvSpPr/>
          <p:nvPr userDrawn="1">
            <p:custDataLst>
              <p:tags r:id="rId3"/>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descr="图片包含 红色, 房间, 白色, 游戏机&#10;&#10;描述已自动生成"/>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20790"/>
            <a:ext cx="10972229" cy="510540"/>
          </a:xfrm>
          <a:prstGeom prst="rect">
            <a:avLst/>
          </a:prstGeom>
        </p:spPr>
      </p:pic>
      <p:pic>
        <p:nvPicPr>
          <p:cNvPr id="20" name="图片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13851" y="6156960"/>
            <a:ext cx="1158370" cy="674370"/>
          </a:xfrm>
          <a:prstGeom prst="rect">
            <a:avLst/>
          </a:prstGeom>
        </p:spPr>
      </p:pic>
      <p:sp>
        <p:nvSpPr>
          <p:cNvPr id="6" name="PA-102239"/>
          <p:cNvSpPr txBox="1"/>
          <p:nvPr userDrawn="1">
            <p:custDataLst>
              <p:tags r:id="rId6"/>
            </p:custDataLst>
          </p:nvPr>
        </p:nvSpPr>
        <p:spPr>
          <a:xfrm>
            <a:off x="418888" y="257810"/>
            <a:ext cx="8188597" cy="414020"/>
          </a:xfrm>
          <a:prstGeom prst="rect">
            <a:avLst/>
          </a:prstGeom>
          <a:noFill/>
        </p:spPr>
        <p:txBody>
          <a:bodyPr wrap="square" rtlCol="0">
            <a:spAutoFit/>
          </a:bodyPr>
          <a:lstStyle/>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904875"/>
            <a:ext cx="10973371" cy="5939155"/>
          </a:xfrm>
          <a:prstGeom prst="rect">
            <a:avLst/>
          </a:prstGeom>
        </p:spPr>
      </p:pic>
      <p:pic>
        <p:nvPicPr>
          <p:cNvPr id="9" name="图片 8"/>
          <p:cNvPicPr>
            <a:picLocks noChangeAspect="1"/>
          </p:cNvPicPr>
          <p:nvPr userDrawn="1"/>
        </p:nvPicPr>
        <p:blipFill rotWithShape="1">
          <a:blip r:embed="rId3" cstate="screen"/>
          <a:srcRect b="14040"/>
          <a:stretch>
            <a:fillRect/>
          </a:stretch>
        </p:blipFill>
        <p:spPr>
          <a:xfrm>
            <a:off x="0" y="3912870"/>
            <a:ext cx="10973371" cy="2931160"/>
          </a:xfrm>
          <a:prstGeom prst="rect">
            <a:avLst/>
          </a:prstGeom>
        </p:spPr>
      </p:pic>
      <p:sp>
        <p:nvSpPr>
          <p:cNvPr id="2" name="PA-102237"/>
          <p:cNvSpPr/>
          <p:nvPr userDrawn="1">
            <p:custDataLst>
              <p:tags r:id="rId4"/>
            </p:custDataLst>
          </p:nvPr>
        </p:nvSpPr>
        <p:spPr>
          <a:xfrm>
            <a:off x="0" y="-5715"/>
            <a:ext cx="10972800" cy="91059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PA-102239"/>
          <p:cNvSpPr txBox="1"/>
          <p:nvPr userDrawn="1">
            <p:custDataLst>
              <p:tags r:id="rId5"/>
            </p:custDataLst>
          </p:nvPr>
        </p:nvSpPr>
        <p:spPr>
          <a:xfrm>
            <a:off x="418888" y="257810"/>
            <a:ext cx="8188597" cy="414020"/>
          </a:xfrm>
          <a:prstGeom prst="rect">
            <a:avLst/>
          </a:prstGeom>
          <a:noFill/>
        </p:spPr>
        <p:txBody>
          <a:bodyPr wrap="square" rtlCol="0">
            <a:spAutoFit/>
          </a:bodyPr>
          <a:p>
            <a:r>
              <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r>
              <a:rPr lang="zh-CN"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主要内容解读</a:t>
            </a:r>
            <a:endParaRPr sz="21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000"/>
    </mc:Choice>
    <mc:Fallback>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5" name="图片 4" descr="C:\Users\ZY-X\Desktop\素材\科技\预览图_千图网_编号32699587.jpg预览图_千图网_编号32699587"/>
          <p:cNvPicPr>
            <a:picLocks noChangeAspect="1"/>
          </p:cNvPicPr>
          <p:nvPr userDrawn="1"/>
        </p:nvPicPr>
        <p:blipFill>
          <a:blip r:embed="rId2"/>
          <a:srcRect/>
          <a:stretch>
            <a:fillRect/>
          </a:stretch>
        </p:blipFill>
        <p:spPr>
          <a:xfrm>
            <a:off x="-247457" y="-64261"/>
            <a:ext cx="12233346" cy="6986523"/>
          </a:xfrm>
          <a:prstGeom prst="rect">
            <a:avLst/>
          </a:prstGeom>
        </p:spPr>
      </p:pic>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6.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image" Target="../media/image6.jpeg"/><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6"/>
          <a:stretch>
            <a:fillRect t="-9000" b="-9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2000"/>
    </mc:Choice>
    <mc:Fallback>
      <p:transition/>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6"/>
          <a:stretch>
            <a:fillRect t="-9000" b="-9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mc:AlternateContent xmlns:mc="http://schemas.openxmlformats.org/markup-compatibility/2006">
    <mc:Choice xmlns:p14="http://schemas.microsoft.com/office/powerpoint/2010/main" Requires="p14">
      <p:transition p14:dur="2000"/>
    </mc:Choice>
    <mc:Fallback>
      <p:transition/>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18.xml"/><Relationship Id="rId7" Type="http://schemas.openxmlformats.org/officeDocument/2006/relationships/image" Target="../media/image3.png"/><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image" Target="../media/image7.jpeg"/><Relationship Id="rId2" Type="http://schemas.openxmlformats.org/officeDocument/2006/relationships/tags" Target="../tags/tag14.xml"/><Relationship Id="rId12" Type="http://schemas.openxmlformats.org/officeDocument/2006/relationships/notesSlide" Target="../notesSlides/notesSlide1.xml"/><Relationship Id="rId11" Type="http://schemas.openxmlformats.org/officeDocument/2006/relationships/slideLayout" Target="../slideLayouts/slideLayout4.xml"/><Relationship Id="rId10" Type="http://schemas.openxmlformats.org/officeDocument/2006/relationships/tags" Target="../tags/tag19.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2" Type="http://schemas.openxmlformats.org/officeDocument/2006/relationships/notesSlide" Target="../notesSlides/notesSlide4.xml"/><Relationship Id="rId21" Type="http://schemas.openxmlformats.org/officeDocument/2006/relationships/slideLayout" Target="../slideLayouts/slideLayout2.xml"/><Relationship Id="rId20" Type="http://schemas.openxmlformats.org/officeDocument/2006/relationships/tags" Target="../tags/tag42.xml"/><Relationship Id="rId2" Type="http://schemas.openxmlformats.org/officeDocument/2006/relationships/image" Target="../media/image8.png"/><Relationship Id="rId19" Type="http://schemas.openxmlformats.org/officeDocument/2006/relationships/tags" Target="../tags/tag41.xml"/><Relationship Id="rId18" Type="http://schemas.openxmlformats.org/officeDocument/2006/relationships/tags" Target="../tags/tag40.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7" Type="http://schemas.openxmlformats.org/officeDocument/2006/relationships/notesSlide" Target="../notesSlides/notesSlide6.xml"/><Relationship Id="rId76" Type="http://schemas.openxmlformats.org/officeDocument/2006/relationships/slideLayout" Target="../slideLayouts/slideLayout2.xml"/><Relationship Id="rId75" Type="http://schemas.openxmlformats.org/officeDocument/2006/relationships/tags" Target="../tags/tag116.xml"/><Relationship Id="rId74" Type="http://schemas.openxmlformats.org/officeDocument/2006/relationships/tags" Target="../tags/tag115.xml"/><Relationship Id="rId73" Type="http://schemas.openxmlformats.org/officeDocument/2006/relationships/tags" Target="../tags/tag114.xml"/><Relationship Id="rId72" Type="http://schemas.openxmlformats.org/officeDocument/2006/relationships/tags" Target="../tags/tag113.xml"/><Relationship Id="rId71" Type="http://schemas.openxmlformats.org/officeDocument/2006/relationships/tags" Target="../tags/tag112.xml"/><Relationship Id="rId70" Type="http://schemas.openxmlformats.org/officeDocument/2006/relationships/tags" Target="../tags/tag111.xml"/><Relationship Id="rId7" Type="http://schemas.openxmlformats.org/officeDocument/2006/relationships/tags" Target="../tags/tag48.xml"/><Relationship Id="rId69" Type="http://schemas.openxmlformats.org/officeDocument/2006/relationships/tags" Target="../tags/tag110.xml"/><Relationship Id="rId68" Type="http://schemas.openxmlformats.org/officeDocument/2006/relationships/tags" Target="../tags/tag109.xml"/><Relationship Id="rId67" Type="http://schemas.openxmlformats.org/officeDocument/2006/relationships/tags" Target="../tags/tag108.xml"/><Relationship Id="rId66" Type="http://schemas.openxmlformats.org/officeDocument/2006/relationships/tags" Target="../tags/tag107.xml"/><Relationship Id="rId65" Type="http://schemas.openxmlformats.org/officeDocument/2006/relationships/tags" Target="../tags/tag106.xml"/><Relationship Id="rId64" Type="http://schemas.openxmlformats.org/officeDocument/2006/relationships/tags" Target="../tags/tag105.xml"/><Relationship Id="rId63" Type="http://schemas.openxmlformats.org/officeDocument/2006/relationships/tags" Target="../tags/tag104.xml"/><Relationship Id="rId62" Type="http://schemas.openxmlformats.org/officeDocument/2006/relationships/tags" Target="../tags/tag103.xml"/><Relationship Id="rId61" Type="http://schemas.openxmlformats.org/officeDocument/2006/relationships/tags" Target="../tags/tag102.xml"/><Relationship Id="rId60" Type="http://schemas.openxmlformats.org/officeDocument/2006/relationships/tags" Target="../tags/tag101.xml"/><Relationship Id="rId6" Type="http://schemas.openxmlformats.org/officeDocument/2006/relationships/tags" Target="../tags/tag47.xml"/><Relationship Id="rId59" Type="http://schemas.openxmlformats.org/officeDocument/2006/relationships/tags" Target="../tags/tag100.xml"/><Relationship Id="rId58" Type="http://schemas.openxmlformats.org/officeDocument/2006/relationships/tags" Target="../tags/tag99.xml"/><Relationship Id="rId57" Type="http://schemas.openxmlformats.org/officeDocument/2006/relationships/tags" Target="../tags/tag98.xml"/><Relationship Id="rId56" Type="http://schemas.openxmlformats.org/officeDocument/2006/relationships/tags" Target="../tags/tag97.xml"/><Relationship Id="rId55" Type="http://schemas.openxmlformats.org/officeDocument/2006/relationships/tags" Target="../tags/tag96.xml"/><Relationship Id="rId54" Type="http://schemas.openxmlformats.org/officeDocument/2006/relationships/tags" Target="../tags/tag95.xml"/><Relationship Id="rId53" Type="http://schemas.openxmlformats.org/officeDocument/2006/relationships/tags" Target="../tags/tag94.xml"/><Relationship Id="rId52" Type="http://schemas.openxmlformats.org/officeDocument/2006/relationships/tags" Target="../tags/tag93.xml"/><Relationship Id="rId51" Type="http://schemas.openxmlformats.org/officeDocument/2006/relationships/tags" Target="../tags/tag92.xml"/><Relationship Id="rId50" Type="http://schemas.openxmlformats.org/officeDocument/2006/relationships/tags" Target="../tags/tag91.xml"/><Relationship Id="rId5" Type="http://schemas.openxmlformats.org/officeDocument/2006/relationships/tags" Target="../tags/tag46.xml"/><Relationship Id="rId49" Type="http://schemas.openxmlformats.org/officeDocument/2006/relationships/tags" Target="../tags/tag90.xml"/><Relationship Id="rId48" Type="http://schemas.openxmlformats.org/officeDocument/2006/relationships/tags" Target="../tags/tag89.xml"/><Relationship Id="rId47" Type="http://schemas.openxmlformats.org/officeDocument/2006/relationships/tags" Target="../tags/tag88.xml"/><Relationship Id="rId46" Type="http://schemas.openxmlformats.org/officeDocument/2006/relationships/tags" Target="../tags/tag87.xml"/><Relationship Id="rId45" Type="http://schemas.openxmlformats.org/officeDocument/2006/relationships/tags" Target="../tags/tag86.xml"/><Relationship Id="rId44" Type="http://schemas.openxmlformats.org/officeDocument/2006/relationships/tags" Target="../tags/tag85.xml"/><Relationship Id="rId43" Type="http://schemas.openxmlformats.org/officeDocument/2006/relationships/tags" Target="../tags/tag84.xml"/><Relationship Id="rId42" Type="http://schemas.openxmlformats.org/officeDocument/2006/relationships/tags" Target="../tags/tag83.xml"/><Relationship Id="rId41" Type="http://schemas.openxmlformats.org/officeDocument/2006/relationships/tags" Target="../tags/tag82.xml"/><Relationship Id="rId40" Type="http://schemas.openxmlformats.org/officeDocument/2006/relationships/tags" Target="../tags/tag81.xml"/><Relationship Id="rId4" Type="http://schemas.openxmlformats.org/officeDocument/2006/relationships/tags" Target="../tags/tag45.xml"/><Relationship Id="rId39" Type="http://schemas.openxmlformats.org/officeDocument/2006/relationships/tags" Target="../tags/tag80.xml"/><Relationship Id="rId38" Type="http://schemas.openxmlformats.org/officeDocument/2006/relationships/tags" Target="../tags/tag79.xml"/><Relationship Id="rId37" Type="http://schemas.openxmlformats.org/officeDocument/2006/relationships/tags" Target="../tags/tag78.xml"/><Relationship Id="rId36" Type="http://schemas.openxmlformats.org/officeDocument/2006/relationships/tags" Target="../tags/tag77.xml"/><Relationship Id="rId35" Type="http://schemas.openxmlformats.org/officeDocument/2006/relationships/tags" Target="../tags/tag76.xml"/><Relationship Id="rId34" Type="http://schemas.openxmlformats.org/officeDocument/2006/relationships/tags" Target="../tags/tag75.xml"/><Relationship Id="rId33" Type="http://schemas.openxmlformats.org/officeDocument/2006/relationships/tags" Target="../tags/tag74.xml"/><Relationship Id="rId32" Type="http://schemas.openxmlformats.org/officeDocument/2006/relationships/tags" Target="../tags/tag73.xml"/><Relationship Id="rId31" Type="http://schemas.openxmlformats.org/officeDocument/2006/relationships/tags" Target="../tags/tag72.xml"/><Relationship Id="rId30" Type="http://schemas.openxmlformats.org/officeDocument/2006/relationships/tags" Target="../tags/tag71.xml"/><Relationship Id="rId3" Type="http://schemas.openxmlformats.org/officeDocument/2006/relationships/tags" Target="../tags/tag44.xml"/><Relationship Id="rId29" Type="http://schemas.openxmlformats.org/officeDocument/2006/relationships/tags" Target="../tags/tag70.xml"/><Relationship Id="rId28" Type="http://schemas.openxmlformats.org/officeDocument/2006/relationships/tags" Target="../tags/tag69.xml"/><Relationship Id="rId27" Type="http://schemas.openxmlformats.org/officeDocument/2006/relationships/tags" Target="../tags/tag68.xml"/><Relationship Id="rId26" Type="http://schemas.openxmlformats.org/officeDocument/2006/relationships/tags" Target="../tags/tag67.xml"/><Relationship Id="rId25" Type="http://schemas.openxmlformats.org/officeDocument/2006/relationships/tags" Target="../tags/tag66.xml"/><Relationship Id="rId24" Type="http://schemas.openxmlformats.org/officeDocument/2006/relationships/tags" Target="../tags/tag65.xml"/><Relationship Id="rId23" Type="http://schemas.openxmlformats.org/officeDocument/2006/relationships/tags" Target="../tags/tag64.xml"/><Relationship Id="rId22" Type="http://schemas.openxmlformats.org/officeDocument/2006/relationships/tags" Target="../tags/tag63.xml"/><Relationship Id="rId21" Type="http://schemas.openxmlformats.org/officeDocument/2006/relationships/tags" Target="../tags/tag62.xml"/><Relationship Id="rId20" Type="http://schemas.openxmlformats.org/officeDocument/2006/relationships/tags" Target="../tags/tag61.xml"/><Relationship Id="rId2" Type="http://schemas.openxmlformats.org/officeDocument/2006/relationships/image" Target="../media/image9.png"/><Relationship Id="rId19" Type="http://schemas.openxmlformats.org/officeDocument/2006/relationships/tags" Target="../tags/tag60.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image" Target="../media/image10.png"/><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6" Type="http://schemas.openxmlformats.org/officeDocument/2006/relationships/notesSlide" Target="../notesSlides/notesSlide8.xml"/><Relationship Id="rId25" Type="http://schemas.openxmlformats.org/officeDocument/2006/relationships/slideLayout" Target="../slideLayouts/slideLayout2.xml"/><Relationship Id="rId24" Type="http://schemas.openxmlformats.org/officeDocument/2006/relationships/tags" Target="../tags/tag137.xml"/><Relationship Id="rId23" Type="http://schemas.openxmlformats.org/officeDocument/2006/relationships/tags" Target="../tags/tag136.xml"/><Relationship Id="rId22" Type="http://schemas.openxmlformats.org/officeDocument/2006/relationships/tags" Target="../tags/tag135.xml"/><Relationship Id="rId21" Type="http://schemas.openxmlformats.org/officeDocument/2006/relationships/tags" Target="../tags/tag134.xml"/><Relationship Id="rId20" Type="http://schemas.openxmlformats.org/officeDocument/2006/relationships/tags" Target="../tags/tag133.xml"/><Relationship Id="rId2" Type="http://schemas.openxmlformats.org/officeDocument/2006/relationships/image" Target="../media/image8.png"/><Relationship Id="rId19" Type="http://schemas.openxmlformats.org/officeDocument/2006/relationships/tags" Target="../tags/tag132.xml"/><Relationship Id="rId18" Type="http://schemas.openxmlformats.org/officeDocument/2006/relationships/tags" Target="../tags/tag131.xml"/><Relationship Id="rId17" Type="http://schemas.openxmlformats.org/officeDocument/2006/relationships/tags" Target="../tags/tag130.xml"/><Relationship Id="rId16" Type="http://schemas.openxmlformats.org/officeDocument/2006/relationships/tags" Target="../tags/tag129.xml"/><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tags" Target="../tags/tag126.xml"/><Relationship Id="rId12" Type="http://schemas.openxmlformats.org/officeDocument/2006/relationships/image" Target="../media/image11.png"/><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7.xml"/></Relationships>
</file>

<file path=ppt/slides/_rels/slide9.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image" Target="../media/image10.png"/><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6" Type="http://schemas.openxmlformats.org/officeDocument/2006/relationships/notesSlide" Target="../notesSlides/notesSlide9.xml"/><Relationship Id="rId25" Type="http://schemas.openxmlformats.org/officeDocument/2006/relationships/slideLayout" Target="../slideLayouts/slideLayout2.xml"/><Relationship Id="rId24" Type="http://schemas.openxmlformats.org/officeDocument/2006/relationships/tags" Target="../tags/tag158.xml"/><Relationship Id="rId23" Type="http://schemas.openxmlformats.org/officeDocument/2006/relationships/tags" Target="../tags/tag157.xml"/><Relationship Id="rId22" Type="http://schemas.openxmlformats.org/officeDocument/2006/relationships/tags" Target="../tags/tag156.xml"/><Relationship Id="rId21" Type="http://schemas.openxmlformats.org/officeDocument/2006/relationships/tags" Target="../tags/tag155.xml"/><Relationship Id="rId20" Type="http://schemas.openxmlformats.org/officeDocument/2006/relationships/tags" Target="../tags/tag154.xml"/><Relationship Id="rId2" Type="http://schemas.openxmlformats.org/officeDocument/2006/relationships/image" Target="../media/image8.png"/><Relationship Id="rId19" Type="http://schemas.openxmlformats.org/officeDocument/2006/relationships/tags" Target="../tags/tag153.xml"/><Relationship Id="rId18" Type="http://schemas.openxmlformats.org/officeDocument/2006/relationships/tags" Target="../tags/tag152.xml"/><Relationship Id="rId17" Type="http://schemas.openxmlformats.org/officeDocument/2006/relationships/tags" Target="../tags/tag151.xml"/><Relationship Id="rId16" Type="http://schemas.openxmlformats.org/officeDocument/2006/relationships/tags" Target="../tags/tag150.xml"/><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image" Target="../media/image11.png"/><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tags" Target="../tags/tag138.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tags" Target="../tags/tag162.xml"/><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image" Target="../media/image8.png"/><Relationship Id="rId1" Type="http://schemas.openxmlformats.org/officeDocument/2006/relationships/tags" Target="../tags/tag159.xml"/></Relationships>
</file>

<file path=ppt/slides/_rels/slide11.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image" Target="../media/image10.png"/><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0" Type="http://schemas.openxmlformats.org/officeDocument/2006/relationships/notesSlide" Target="../notesSlides/notesSlide11.xml"/><Relationship Id="rId2" Type="http://schemas.openxmlformats.org/officeDocument/2006/relationships/image" Target="../media/image8.png"/><Relationship Id="rId19" Type="http://schemas.openxmlformats.org/officeDocument/2006/relationships/slideLayout" Target="../slideLayouts/slideLayout2.xml"/><Relationship Id="rId18" Type="http://schemas.openxmlformats.org/officeDocument/2006/relationships/tags" Target="../tags/tag177.xml"/><Relationship Id="rId17" Type="http://schemas.openxmlformats.org/officeDocument/2006/relationships/tags" Target="../tags/tag176.xml"/><Relationship Id="rId16" Type="http://schemas.openxmlformats.org/officeDocument/2006/relationships/tags" Target="../tags/tag175.xml"/><Relationship Id="rId15" Type="http://schemas.openxmlformats.org/officeDocument/2006/relationships/tags" Target="../tags/tag174.xml"/><Relationship Id="rId14" Type="http://schemas.openxmlformats.org/officeDocument/2006/relationships/tags" Target="../tags/tag173.xml"/><Relationship Id="rId13" Type="http://schemas.openxmlformats.org/officeDocument/2006/relationships/tags" Target="../tags/tag172.xml"/><Relationship Id="rId12" Type="http://schemas.openxmlformats.org/officeDocument/2006/relationships/image" Target="../media/image11.png"/><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tags" Target="../tags/tag163.xml"/></Relationships>
</file>

<file path=ppt/slides/_rels/slide1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3" Type="http://schemas.openxmlformats.org/officeDocument/2006/relationships/notesSlide" Target="../notesSlides/notesSlide12.xml"/><Relationship Id="rId22" Type="http://schemas.openxmlformats.org/officeDocument/2006/relationships/slideLayout" Target="../slideLayouts/slideLayout2.xml"/><Relationship Id="rId21" Type="http://schemas.openxmlformats.org/officeDocument/2006/relationships/tags" Target="../tags/tag195.xml"/><Relationship Id="rId20" Type="http://schemas.openxmlformats.org/officeDocument/2006/relationships/tags" Target="../tags/tag194.xml"/><Relationship Id="rId2" Type="http://schemas.openxmlformats.org/officeDocument/2006/relationships/image" Target="../media/image8.png"/><Relationship Id="rId19" Type="http://schemas.openxmlformats.org/officeDocument/2006/relationships/tags" Target="../tags/tag193.xml"/><Relationship Id="rId18" Type="http://schemas.openxmlformats.org/officeDocument/2006/relationships/tags" Target="../tags/tag192.xml"/><Relationship Id="rId17" Type="http://schemas.openxmlformats.org/officeDocument/2006/relationships/tags" Target="../tags/tag191.xml"/><Relationship Id="rId16" Type="http://schemas.openxmlformats.org/officeDocument/2006/relationships/tags" Target="../tags/tag190.xml"/><Relationship Id="rId15" Type="http://schemas.openxmlformats.org/officeDocument/2006/relationships/image" Target="../media/image11.png"/><Relationship Id="rId14" Type="http://schemas.openxmlformats.org/officeDocument/2006/relationships/tags" Target="../tags/tag189.xml"/><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tags" Target="../tags/tag178.xml"/></Relationships>
</file>

<file path=ppt/slides/_rels/slide13.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image" Target="../media/image13.jpeg"/><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image" Target="../media/image12.jpeg"/><Relationship Id="rId3" Type="http://schemas.openxmlformats.org/officeDocument/2006/relationships/tags" Target="../tags/tag197.xml"/><Relationship Id="rId2" Type="http://schemas.openxmlformats.org/officeDocument/2006/relationships/tags" Target="../tags/tag196.xml"/><Relationship Id="rId11" Type="http://schemas.openxmlformats.org/officeDocument/2006/relationships/notesSlide" Target="../notesSlides/notesSlide13.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99" Type="http://schemas.openxmlformats.org/officeDocument/2006/relationships/tags" Target="../tags/tag300.xml"/><Relationship Id="rId98" Type="http://schemas.openxmlformats.org/officeDocument/2006/relationships/tags" Target="../tags/tag299.xml"/><Relationship Id="rId97" Type="http://schemas.openxmlformats.org/officeDocument/2006/relationships/tags" Target="../tags/tag298.xml"/><Relationship Id="rId96" Type="http://schemas.openxmlformats.org/officeDocument/2006/relationships/tags" Target="../tags/tag297.xml"/><Relationship Id="rId95" Type="http://schemas.openxmlformats.org/officeDocument/2006/relationships/tags" Target="../tags/tag296.xml"/><Relationship Id="rId94" Type="http://schemas.openxmlformats.org/officeDocument/2006/relationships/tags" Target="../tags/tag295.xml"/><Relationship Id="rId93" Type="http://schemas.openxmlformats.org/officeDocument/2006/relationships/tags" Target="../tags/tag294.xml"/><Relationship Id="rId92" Type="http://schemas.openxmlformats.org/officeDocument/2006/relationships/tags" Target="../tags/tag293.xml"/><Relationship Id="rId91" Type="http://schemas.openxmlformats.org/officeDocument/2006/relationships/tags" Target="../tags/tag292.xml"/><Relationship Id="rId90" Type="http://schemas.openxmlformats.org/officeDocument/2006/relationships/tags" Target="../tags/tag291.xml"/><Relationship Id="rId9" Type="http://schemas.openxmlformats.org/officeDocument/2006/relationships/tags" Target="../tags/tag210.xml"/><Relationship Id="rId89" Type="http://schemas.openxmlformats.org/officeDocument/2006/relationships/tags" Target="../tags/tag290.xml"/><Relationship Id="rId88" Type="http://schemas.openxmlformats.org/officeDocument/2006/relationships/tags" Target="../tags/tag289.xml"/><Relationship Id="rId87" Type="http://schemas.openxmlformats.org/officeDocument/2006/relationships/tags" Target="../tags/tag288.xml"/><Relationship Id="rId86" Type="http://schemas.openxmlformats.org/officeDocument/2006/relationships/tags" Target="../tags/tag287.xml"/><Relationship Id="rId85" Type="http://schemas.openxmlformats.org/officeDocument/2006/relationships/tags" Target="../tags/tag286.xml"/><Relationship Id="rId84" Type="http://schemas.openxmlformats.org/officeDocument/2006/relationships/tags" Target="../tags/tag285.xml"/><Relationship Id="rId83" Type="http://schemas.openxmlformats.org/officeDocument/2006/relationships/tags" Target="../tags/tag284.xml"/><Relationship Id="rId82" Type="http://schemas.openxmlformats.org/officeDocument/2006/relationships/tags" Target="../tags/tag283.xml"/><Relationship Id="rId81" Type="http://schemas.openxmlformats.org/officeDocument/2006/relationships/tags" Target="../tags/tag282.xml"/><Relationship Id="rId80" Type="http://schemas.openxmlformats.org/officeDocument/2006/relationships/tags" Target="../tags/tag281.xml"/><Relationship Id="rId8" Type="http://schemas.openxmlformats.org/officeDocument/2006/relationships/tags" Target="../tags/tag209.xml"/><Relationship Id="rId79" Type="http://schemas.openxmlformats.org/officeDocument/2006/relationships/tags" Target="../tags/tag280.xml"/><Relationship Id="rId78" Type="http://schemas.openxmlformats.org/officeDocument/2006/relationships/tags" Target="../tags/tag279.xml"/><Relationship Id="rId77" Type="http://schemas.openxmlformats.org/officeDocument/2006/relationships/tags" Target="../tags/tag278.xml"/><Relationship Id="rId76" Type="http://schemas.openxmlformats.org/officeDocument/2006/relationships/tags" Target="../tags/tag277.xml"/><Relationship Id="rId75" Type="http://schemas.openxmlformats.org/officeDocument/2006/relationships/tags" Target="../tags/tag276.xml"/><Relationship Id="rId74" Type="http://schemas.openxmlformats.org/officeDocument/2006/relationships/tags" Target="../tags/tag275.xml"/><Relationship Id="rId73" Type="http://schemas.openxmlformats.org/officeDocument/2006/relationships/tags" Target="../tags/tag274.xml"/><Relationship Id="rId72" Type="http://schemas.openxmlformats.org/officeDocument/2006/relationships/tags" Target="../tags/tag273.xml"/><Relationship Id="rId71" Type="http://schemas.openxmlformats.org/officeDocument/2006/relationships/tags" Target="../tags/tag272.xml"/><Relationship Id="rId70" Type="http://schemas.openxmlformats.org/officeDocument/2006/relationships/tags" Target="../tags/tag271.xml"/><Relationship Id="rId7" Type="http://schemas.openxmlformats.org/officeDocument/2006/relationships/tags" Target="../tags/tag208.xml"/><Relationship Id="rId69" Type="http://schemas.openxmlformats.org/officeDocument/2006/relationships/tags" Target="../tags/tag270.xml"/><Relationship Id="rId68" Type="http://schemas.openxmlformats.org/officeDocument/2006/relationships/tags" Target="../tags/tag269.xml"/><Relationship Id="rId67" Type="http://schemas.openxmlformats.org/officeDocument/2006/relationships/tags" Target="../tags/tag268.xml"/><Relationship Id="rId66" Type="http://schemas.openxmlformats.org/officeDocument/2006/relationships/tags" Target="../tags/tag267.xml"/><Relationship Id="rId65" Type="http://schemas.openxmlformats.org/officeDocument/2006/relationships/tags" Target="../tags/tag266.xml"/><Relationship Id="rId64" Type="http://schemas.openxmlformats.org/officeDocument/2006/relationships/tags" Target="../tags/tag265.xml"/><Relationship Id="rId63" Type="http://schemas.openxmlformats.org/officeDocument/2006/relationships/tags" Target="../tags/tag264.xml"/><Relationship Id="rId62" Type="http://schemas.openxmlformats.org/officeDocument/2006/relationships/tags" Target="../tags/tag263.xml"/><Relationship Id="rId61" Type="http://schemas.openxmlformats.org/officeDocument/2006/relationships/tags" Target="../tags/tag262.xml"/><Relationship Id="rId60" Type="http://schemas.openxmlformats.org/officeDocument/2006/relationships/tags" Target="../tags/tag261.xml"/><Relationship Id="rId6" Type="http://schemas.openxmlformats.org/officeDocument/2006/relationships/tags" Target="../tags/tag207.xml"/><Relationship Id="rId59" Type="http://schemas.openxmlformats.org/officeDocument/2006/relationships/tags" Target="../tags/tag260.xml"/><Relationship Id="rId58" Type="http://schemas.openxmlformats.org/officeDocument/2006/relationships/tags" Target="../tags/tag259.xml"/><Relationship Id="rId57" Type="http://schemas.openxmlformats.org/officeDocument/2006/relationships/tags" Target="../tags/tag258.xml"/><Relationship Id="rId56" Type="http://schemas.openxmlformats.org/officeDocument/2006/relationships/tags" Target="../tags/tag257.xml"/><Relationship Id="rId55" Type="http://schemas.openxmlformats.org/officeDocument/2006/relationships/tags" Target="../tags/tag256.xml"/><Relationship Id="rId54" Type="http://schemas.openxmlformats.org/officeDocument/2006/relationships/tags" Target="../tags/tag255.xml"/><Relationship Id="rId53" Type="http://schemas.openxmlformats.org/officeDocument/2006/relationships/tags" Target="../tags/tag254.xml"/><Relationship Id="rId52" Type="http://schemas.openxmlformats.org/officeDocument/2006/relationships/tags" Target="../tags/tag253.xml"/><Relationship Id="rId51" Type="http://schemas.openxmlformats.org/officeDocument/2006/relationships/tags" Target="../tags/tag252.xml"/><Relationship Id="rId50" Type="http://schemas.openxmlformats.org/officeDocument/2006/relationships/tags" Target="../tags/tag251.xml"/><Relationship Id="rId5" Type="http://schemas.openxmlformats.org/officeDocument/2006/relationships/tags" Target="../tags/tag206.xml"/><Relationship Id="rId49" Type="http://schemas.openxmlformats.org/officeDocument/2006/relationships/tags" Target="../tags/tag250.xml"/><Relationship Id="rId48" Type="http://schemas.openxmlformats.org/officeDocument/2006/relationships/tags" Target="../tags/tag249.xml"/><Relationship Id="rId47" Type="http://schemas.openxmlformats.org/officeDocument/2006/relationships/tags" Target="../tags/tag248.xml"/><Relationship Id="rId46" Type="http://schemas.openxmlformats.org/officeDocument/2006/relationships/tags" Target="../tags/tag247.xml"/><Relationship Id="rId45" Type="http://schemas.openxmlformats.org/officeDocument/2006/relationships/tags" Target="../tags/tag246.xml"/><Relationship Id="rId44" Type="http://schemas.openxmlformats.org/officeDocument/2006/relationships/tags" Target="../tags/tag245.xml"/><Relationship Id="rId43" Type="http://schemas.openxmlformats.org/officeDocument/2006/relationships/tags" Target="../tags/tag244.xml"/><Relationship Id="rId42" Type="http://schemas.openxmlformats.org/officeDocument/2006/relationships/tags" Target="../tags/tag243.xml"/><Relationship Id="rId41" Type="http://schemas.openxmlformats.org/officeDocument/2006/relationships/tags" Target="../tags/tag242.xml"/><Relationship Id="rId40" Type="http://schemas.openxmlformats.org/officeDocument/2006/relationships/tags" Target="../tags/tag241.xml"/><Relationship Id="rId4" Type="http://schemas.openxmlformats.org/officeDocument/2006/relationships/tags" Target="../tags/tag205.xml"/><Relationship Id="rId39" Type="http://schemas.openxmlformats.org/officeDocument/2006/relationships/tags" Target="../tags/tag240.xml"/><Relationship Id="rId38" Type="http://schemas.openxmlformats.org/officeDocument/2006/relationships/tags" Target="../tags/tag239.xml"/><Relationship Id="rId37" Type="http://schemas.openxmlformats.org/officeDocument/2006/relationships/tags" Target="../tags/tag238.xml"/><Relationship Id="rId36" Type="http://schemas.openxmlformats.org/officeDocument/2006/relationships/tags" Target="../tags/tag237.xml"/><Relationship Id="rId35" Type="http://schemas.openxmlformats.org/officeDocument/2006/relationships/tags" Target="../tags/tag236.xml"/><Relationship Id="rId34" Type="http://schemas.openxmlformats.org/officeDocument/2006/relationships/tags" Target="../tags/tag235.xml"/><Relationship Id="rId33" Type="http://schemas.openxmlformats.org/officeDocument/2006/relationships/tags" Target="../tags/tag234.xml"/><Relationship Id="rId32" Type="http://schemas.openxmlformats.org/officeDocument/2006/relationships/tags" Target="../tags/tag233.xml"/><Relationship Id="rId31" Type="http://schemas.openxmlformats.org/officeDocument/2006/relationships/tags" Target="../tags/tag232.xml"/><Relationship Id="rId30" Type="http://schemas.openxmlformats.org/officeDocument/2006/relationships/tags" Target="../tags/tag231.xml"/><Relationship Id="rId3" Type="http://schemas.openxmlformats.org/officeDocument/2006/relationships/tags" Target="../tags/tag204.xml"/><Relationship Id="rId29" Type="http://schemas.openxmlformats.org/officeDocument/2006/relationships/tags" Target="../tags/tag230.xml"/><Relationship Id="rId28" Type="http://schemas.openxmlformats.org/officeDocument/2006/relationships/tags" Target="../tags/tag229.xml"/><Relationship Id="rId27" Type="http://schemas.openxmlformats.org/officeDocument/2006/relationships/tags" Target="../tags/tag228.xml"/><Relationship Id="rId26" Type="http://schemas.openxmlformats.org/officeDocument/2006/relationships/tags" Target="../tags/tag227.xml"/><Relationship Id="rId25" Type="http://schemas.openxmlformats.org/officeDocument/2006/relationships/tags" Target="../tags/tag226.xml"/><Relationship Id="rId24" Type="http://schemas.openxmlformats.org/officeDocument/2006/relationships/tags" Target="../tags/tag225.xml"/><Relationship Id="rId233" Type="http://schemas.openxmlformats.org/officeDocument/2006/relationships/notesSlide" Target="../notesSlides/notesSlide14.xml"/><Relationship Id="rId232" Type="http://schemas.openxmlformats.org/officeDocument/2006/relationships/slideLayout" Target="../slideLayouts/slideLayout2.xml"/><Relationship Id="rId231" Type="http://schemas.openxmlformats.org/officeDocument/2006/relationships/image" Target="../media/image8.png"/><Relationship Id="rId230" Type="http://schemas.openxmlformats.org/officeDocument/2006/relationships/tags" Target="../tags/tag431.xml"/><Relationship Id="rId23" Type="http://schemas.openxmlformats.org/officeDocument/2006/relationships/tags" Target="../tags/tag224.xml"/><Relationship Id="rId229" Type="http://schemas.openxmlformats.org/officeDocument/2006/relationships/tags" Target="../tags/tag430.xml"/><Relationship Id="rId228" Type="http://schemas.openxmlformats.org/officeDocument/2006/relationships/tags" Target="../tags/tag429.xml"/><Relationship Id="rId227" Type="http://schemas.openxmlformats.org/officeDocument/2006/relationships/tags" Target="../tags/tag428.xml"/><Relationship Id="rId226" Type="http://schemas.openxmlformats.org/officeDocument/2006/relationships/tags" Target="../tags/tag427.xml"/><Relationship Id="rId225" Type="http://schemas.openxmlformats.org/officeDocument/2006/relationships/tags" Target="../tags/tag426.xml"/><Relationship Id="rId224" Type="http://schemas.openxmlformats.org/officeDocument/2006/relationships/tags" Target="../tags/tag425.xml"/><Relationship Id="rId223" Type="http://schemas.openxmlformats.org/officeDocument/2006/relationships/tags" Target="../tags/tag424.xml"/><Relationship Id="rId222" Type="http://schemas.openxmlformats.org/officeDocument/2006/relationships/tags" Target="../tags/tag423.xml"/><Relationship Id="rId221" Type="http://schemas.openxmlformats.org/officeDocument/2006/relationships/tags" Target="../tags/tag422.xml"/><Relationship Id="rId220" Type="http://schemas.openxmlformats.org/officeDocument/2006/relationships/tags" Target="../tags/tag421.xml"/><Relationship Id="rId22" Type="http://schemas.openxmlformats.org/officeDocument/2006/relationships/tags" Target="../tags/tag223.xml"/><Relationship Id="rId219" Type="http://schemas.openxmlformats.org/officeDocument/2006/relationships/tags" Target="../tags/tag420.xml"/><Relationship Id="rId218" Type="http://schemas.openxmlformats.org/officeDocument/2006/relationships/tags" Target="../tags/tag419.xml"/><Relationship Id="rId217" Type="http://schemas.openxmlformats.org/officeDocument/2006/relationships/tags" Target="../tags/tag418.xml"/><Relationship Id="rId216" Type="http://schemas.openxmlformats.org/officeDocument/2006/relationships/tags" Target="../tags/tag417.xml"/><Relationship Id="rId215" Type="http://schemas.openxmlformats.org/officeDocument/2006/relationships/tags" Target="../tags/tag416.xml"/><Relationship Id="rId214" Type="http://schemas.openxmlformats.org/officeDocument/2006/relationships/tags" Target="../tags/tag415.xml"/><Relationship Id="rId213" Type="http://schemas.openxmlformats.org/officeDocument/2006/relationships/tags" Target="../tags/tag414.xml"/><Relationship Id="rId212" Type="http://schemas.openxmlformats.org/officeDocument/2006/relationships/tags" Target="../tags/tag413.xml"/><Relationship Id="rId211" Type="http://schemas.openxmlformats.org/officeDocument/2006/relationships/tags" Target="../tags/tag412.xml"/><Relationship Id="rId210" Type="http://schemas.openxmlformats.org/officeDocument/2006/relationships/tags" Target="../tags/tag411.xml"/><Relationship Id="rId21" Type="http://schemas.openxmlformats.org/officeDocument/2006/relationships/tags" Target="../tags/tag222.xml"/><Relationship Id="rId209" Type="http://schemas.openxmlformats.org/officeDocument/2006/relationships/tags" Target="../tags/tag410.xml"/><Relationship Id="rId208" Type="http://schemas.openxmlformats.org/officeDocument/2006/relationships/tags" Target="../tags/tag409.xml"/><Relationship Id="rId207" Type="http://schemas.openxmlformats.org/officeDocument/2006/relationships/tags" Target="../tags/tag408.xml"/><Relationship Id="rId206" Type="http://schemas.openxmlformats.org/officeDocument/2006/relationships/tags" Target="../tags/tag407.xml"/><Relationship Id="rId205" Type="http://schemas.openxmlformats.org/officeDocument/2006/relationships/tags" Target="../tags/tag406.xml"/><Relationship Id="rId204" Type="http://schemas.openxmlformats.org/officeDocument/2006/relationships/tags" Target="../tags/tag405.xml"/><Relationship Id="rId203" Type="http://schemas.openxmlformats.org/officeDocument/2006/relationships/tags" Target="../tags/tag404.xml"/><Relationship Id="rId202" Type="http://schemas.openxmlformats.org/officeDocument/2006/relationships/tags" Target="../tags/tag403.xml"/><Relationship Id="rId201" Type="http://schemas.openxmlformats.org/officeDocument/2006/relationships/tags" Target="../tags/tag402.xml"/><Relationship Id="rId200" Type="http://schemas.openxmlformats.org/officeDocument/2006/relationships/tags" Target="../tags/tag401.xml"/><Relationship Id="rId20" Type="http://schemas.openxmlformats.org/officeDocument/2006/relationships/tags" Target="../tags/tag221.xml"/><Relationship Id="rId2" Type="http://schemas.openxmlformats.org/officeDocument/2006/relationships/tags" Target="../tags/tag203.xml"/><Relationship Id="rId199" Type="http://schemas.openxmlformats.org/officeDocument/2006/relationships/tags" Target="../tags/tag400.xml"/><Relationship Id="rId198" Type="http://schemas.openxmlformats.org/officeDocument/2006/relationships/tags" Target="../tags/tag399.xml"/><Relationship Id="rId197" Type="http://schemas.openxmlformats.org/officeDocument/2006/relationships/tags" Target="../tags/tag398.xml"/><Relationship Id="rId196" Type="http://schemas.openxmlformats.org/officeDocument/2006/relationships/tags" Target="../tags/tag397.xml"/><Relationship Id="rId195" Type="http://schemas.openxmlformats.org/officeDocument/2006/relationships/tags" Target="../tags/tag396.xml"/><Relationship Id="rId194" Type="http://schemas.openxmlformats.org/officeDocument/2006/relationships/tags" Target="../tags/tag395.xml"/><Relationship Id="rId193" Type="http://schemas.openxmlformats.org/officeDocument/2006/relationships/tags" Target="../tags/tag394.xml"/><Relationship Id="rId192" Type="http://schemas.openxmlformats.org/officeDocument/2006/relationships/tags" Target="../tags/tag393.xml"/><Relationship Id="rId191" Type="http://schemas.openxmlformats.org/officeDocument/2006/relationships/tags" Target="../tags/tag392.xml"/><Relationship Id="rId190" Type="http://schemas.openxmlformats.org/officeDocument/2006/relationships/tags" Target="../tags/tag391.xml"/><Relationship Id="rId19" Type="http://schemas.openxmlformats.org/officeDocument/2006/relationships/tags" Target="../tags/tag220.xml"/><Relationship Id="rId189" Type="http://schemas.openxmlformats.org/officeDocument/2006/relationships/tags" Target="../tags/tag390.xml"/><Relationship Id="rId188" Type="http://schemas.openxmlformats.org/officeDocument/2006/relationships/tags" Target="../tags/tag389.xml"/><Relationship Id="rId187" Type="http://schemas.openxmlformats.org/officeDocument/2006/relationships/tags" Target="../tags/tag388.xml"/><Relationship Id="rId186" Type="http://schemas.openxmlformats.org/officeDocument/2006/relationships/tags" Target="../tags/tag387.xml"/><Relationship Id="rId185" Type="http://schemas.openxmlformats.org/officeDocument/2006/relationships/tags" Target="../tags/tag386.xml"/><Relationship Id="rId184" Type="http://schemas.openxmlformats.org/officeDocument/2006/relationships/tags" Target="../tags/tag385.xml"/><Relationship Id="rId183" Type="http://schemas.openxmlformats.org/officeDocument/2006/relationships/tags" Target="../tags/tag384.xml"/><Relationship Id="rId182" Type="http://schemas.openxmlformats.org/officeDocument/2006/relationships/tags" Target="../tags/tag383.xml"/><Relationship Id="rId181" Type="http://schemas.openxmlformats.org/officeDocument/2006/relationships/tags" Target="../tags/tag382.xml"/><Relationship Id="rId180" Type="http://schemas.openxmlformats.org/officeDocument/2006/relationships/tags" Target="../tags/tag381.xml"/><Relationship Id="rId18" Type="http://schemas.openxmlformats.org/officeDocument/2006/relationships/tags" Target="../tags/tag219.xml"/><Relationship Id="rId179" Type="http://schemas.openxmlformats.org/officeDocument/2006/relationships/tags" Target="../tags/tag380.xml"/><Relationship Id="rId178" Type="http://schemas.openxmlformats.org/officeDocument/2006/relationships/tags" Target="../tags/tag379.xml"/><Relationship Id="rId177" Type="http://schemas.openxmlformats.org/officeDocument/2006/relationships/tags" Target="../tags/tag378.xml"/><Relationship Id="rId176" Type="http://schemas.openxmlformats.org/officeDocument/2006/relationships/tags" Target="../tags/tag377.xml"/><Relationship Id="rId175" Type="http://schemas.openxmlformats.org/officeDocument/2006/relationships/tags" Target="../tags/tag376.xml"/><Relationship Id="rId174" Type="http://schemas.openxmlformats.org/officeDocument/2006/relationships/tags" Target="../tags/tag375.xml"/><Relationship Id="rId173" Type="http://schemas.openxmlformats.org/officeDocument/2006/relationships/tags" Target="../tags/tag374.xml"/><Relationship Id="rId172" Type="http://schemas.openxmlformats.org/officeDocument/2006/relationships/tags" Target="../tags/tag373.xml"/><Relationship Id="rId171" Type="http://schemas.openxmlformats.org/officeDocument/2006/relationships/tags" Target="../tags/tag372.xml"/><Relationship Id="rId170" Type="http://schemas.openxmlformats.org/officeDocument/2006/relationships/tags" Target="../tags/tag371.xml"/><Relationship Id="rId17" Type="http://schemas.openxmlformats.org/officeDocument/2006/relationships/tags" Target="../tags/tag218.xml"/><Relationship Id="rId169" Type="http://schemas.openxmlformats.org/officeDocument/2006/relationships/tags" Target="../tags/tag370.xml"/><Relationship Id="rId168" Type="http://schemas.openxmlformats.org/officeDocument/2006/relationships/tags" Target="../tags/tag369.xml"/><Relationship Id="rId167" Type="http://schemas.openxmlformats.org/officeDocument/2006/relationships/tags" Target="../tags/tag368.xml"/><Relationship Id="rId166" Type="http://schemas.openxmlformats.org/officeDocument/2006/relationships/tags" Target="../tags/tag367.xml"/><Relationship Id="rId165" Type="http://schemas.openxmlformats.org/officeDocument/2006/relationships/tags" Target="../tags/tag366.xml"/><Relationship Id="rId164" Type="http://schemas.openxmlformats.org/officeDocument/2006/relationships/tags" Target="../tags/tag365.xml"/><Relationship Id="rId163" Type="http://schemas.openxmlformats.org/officeDocument/2006/relationships/tags" Target="../tags/tag364.xml"/><Relationship Id="rId162" Type="http://schemas.openxmlformats.org/officeDocument/2006/relationships/tags" Target="../tags/tag363.xml"/><Relationship Id="rId161" Type="http://schemas.openxmlformats.org/officeDocument/2006/relationships/tags" Target="../tags/tag362.xml"/><Relationship Id="rId160" Type="http://schemas.openxmlformats.org/officeDocument/2006/relationships/tags" Target="../tags/tag361.xml"/><Relationship Id="rId16" Type="http://schemas.openxmlformats.org/officeDocument/2006/relationships/tags" Target="../tags/tag217.xml"/><Relationship Id="rId159" Type="http://schemas.openxmlformats.org/officeDocument/2006/relationships/tags" Target="../tags/tag360.xml"/><Relationship Id="rId158" Type="http://schemas.openxmlformats.org/officeDocument/2006/relationships/tags" Target="../tags/tag359.xml"/><Relationship Id="rId157" Type="http://schemas.openxmlformats.org/officeDocument/2006/relationships/tags" Target="../tags/tag358.xml"/><Relationship Id="rId156" Type="http://schemas.openxmlformats.org/officeDocument/2006/relationships/tags" Target="../tags/tag357.xml"/><Relationship Id="rId155" Type="http://schemas.openxmlformats.org/officeDocument/2006/relationships/tags" Target="../tags/tag356.xml"/><Relationship Id="rId154" Type="http://schemas.openxmlformats.org/officeDocument/2006/relationships/tags" Target="../tags/tag355.xml"/><Relationship Id="rId153" Type="http://schemas.openxmlformats.org/officeDocument/2006/relationships/tags" Target="../tags/tag354.xml"/><Relationship Id="rId152" Type="http://schemas.openxmlformats.org/officeDocument/2006/relationships/tags" Target="../tags/tag353.xml"/><Relationship Id="rId151" Type="http://schemas.openxmlformats.org/officeDocument/2006/relationships/tags" Target="../tags/tag352.xml"/><Relationship Id="rId150" Type="http://schemas.openxmlformats.org/officeDocument/2006/relationships/tags" Target="../tags/tag351.xml"/><Relationship Id="rId15" Type="http://schemas.openxmlformats.org/officeDocument/2006/relationships/tags" Target="../tags/tag216.xml"/><Relationship Id="rId149" Type="http://schemas.openxmlformats.org/officeDocument/2006/relationships/tags" Target="../tags/tag350.xml"/><Relationship Id="rId148" Type="http://schemas.openxmlformats.org/officeDocument/2006/relationships/tags" Target="../tags/tag349.xml"/><Relationship Id="rId147" Type="http://schemas.openxmlformats.org/officeDocument/2006/relationships/tags" Target="../tags/tag348.xml"/><Relationship Id="rId146" Type="http://schemas.openxmlformats.org/officeDocument/2006/relationships/tags" Target="../tags/tag347.xml"/><Relationship Id="rId145" Type="http://schemas.openxmlformats.org/officeDocument/2006/relationships/tags" Target="../tags/tag346.xml"/><Relationship Id="rId144" Type="http://schemas.openxmlformats.org/officeDocument/2006/relationships/tags" Target="../tags/tag345.xml"/><Relationship Id="rId143" Type="http://schemas.openxmlformats.org/officeDocument/2006/relationships/tags" Target="../tags/tag344.xml"/><Relationship Id="rId142" Type="http://schemas.openxmlformats.org/officeDocument/2006/relationships/tags" Target="../tags/tag343.xml"/><Relationship Id="rId141" Type="http://schemas.openxmlformats.org/officeDocument/2006/relationships/tags" Target="../tags/tag342.xml"/><Relationship Id="rId140" Type="http://schemas.openxmlformats.org/officeDocument/2006/relationships/tags" Target="../tags/tag341.xml"/><Relationship Id="rId14" Type="http://schemas.openxmlformats.org/officeDocument/2006/relationships/tags" Target="../tags/tag215.xml"/><Relationship Id="rId139" Type="http://schemas.openxmlformats.org/officeDocument/2006/relationships/tags" Target="../tags/tag340.xml"/><Relationship Id="rId138" Type="http://schemas.openxmlformats.org/officeDocument/2006/relationships/tags" Target="../tags/tag339.xml"/><Relationship Id="rId137" Type="http://schemas.openxmlformats.org/officeDocument/2006/relationships/tags" Target="../tags/tag338.xml"/><Relationship Id="rId136" Type="http://schemas.openxmlformats.org/officeDocument/2006/relationships/tags" Target="../tags/tag337.xml"/><Relationship Id="rId135" Type="http://schemas.openxmlformats.org/officeDocument/2006/relationships/tags" Target="../tags/tag336.xml"/><Relationship Id="rId134" Type="http://schemas.openxmlformats.org/officeDocument/2006/relationships/tags" Target="../tags/tag335.xml"/><Relationship Id="rId133" Type="http://schemas.openxmlformats.org/officeDocument/2006/relationships/tags" Target="../tags/tag334.xml"/><Relationship Id="rId132" Type="http://schemas.openxmlformats.org/officeDocument/2006/relationships/tags" Target="../tags/tag333.xml"/><Relationship Id="rId131" Type="http://schemas.openxmlformats.org/officeDocument/2006/relationships/tags" Target="../tags/tag332.xml"/><Relationship Id="rId130" Type="http://schemas.openxmlformats.org/officeDocument/2006/relationships/tags" Target="../tags/tag331.xml"/><Relationship Id="rId13" Type="http://schemas.openxmlformats.org/officeDocument/2006/relationships/tags" Target="../tags/tag214.xml"/><Relationship Id="rId129" Type="http://schemas.openxmlformats.org/officeDocument/2006/relationships/tags" Target="../tags/tag330.xml"/><Relationship Id="rId128" Type="http://schemas.openxmlformats.org/officeDocument/2006/relationships/tags" Target="../tags/tag329.xml"/><Relationship Id="rId127" Type="http://schemas.openxmlformats.org/officeDocument/2006/relationships/tags" Target="../tags/tag328.xml"/><Relationship Id="rId126" Type="http://schemas.openxmlformats.org/officeDocument/2006/relationships/tags" Target="../tags/tag327.xml"/><Relationship Id="rId125" Type="http://schemas.openxmlformats.org/officeDocument/2006/relationships/tags" Target="../tags/tag326.xml"/><Relationship Id="rId124" Type="http://schemas.openxmlformats.org/officeDocument/2006/relationships/tags" Target="../tags/tag325.xml"/><Relationship Id="rId123" Type="http://schemas.openxmlformats.org/officeDocument/2006/relationships/tags" Target="../tags/tag324.xml"/><Relationship Id="rId122" Type="http://schemas.openxmlformats.org/officeDocument/2006/relationships/tags" Target="../tags/tag323.xml"/><Relationship Id="rId121" Type="http://schemas.openxmlformats.org/officeDocument/2006/relationships/tags" Target="../tags/tag322.xml"/><Relationship Id="rId120" Type="http://schemas.openxmlformats.org/officeDocument/2006/relationships/tags" Target="../tags/tag321.xml"/><Relationship Id="rId12" Type="http://schemas.openxmlformats.org/officeDocument/2006/relationships/tags" Target="../tags/tag213.xml"/><Relationship Id="rId119" Type="http://schemas.openxmlformats.org/officeDocument/2006/relationships/tags" Target="../tags/tag320.xml"/><Relationship Id="rId118" Type="http://schemas.openxmlformats.org/officeDocument/2006/relationships/tags" Target="../tags/tag319.xml"/><Relationship Id="rId117" Type="http://schemas.openxmlformats.org/officeDocument/2006/relationships/tags" Target="../tags/tag318.xml"/><Relationship Id="rId116" Type="http://schemas.openxmlformats.org/officeDocument/2006/relationships/tags" Target="../tags/tag317.xml"/><Relationship Id="rId115" Type="http://schemas.openxmlformats.org/officeDocument/2006/relationships/tags" Target="../tags/tag316.xml"/><Relationship Id="rId114" Type="http://schemas.openxmlformats.org/officeDocument/2006/relationships/tags" Target="../tags/tag315.xml"/><Relationship Id="rId113" Type="http://schemas.openxmlformats.org/officeDocument/2006/relationships/tags" Target="../tags/tag314.xml"/><Relationship Id="rId112" Type="http://schemas.openxmlformats.org/officeDocument/2006/relationships/tags" Target="../tags/tag313.xml"/><Relationship Id="rId111" Type="http://schemas.openxmlformats.org/officeDocument/2006/relationships/tags" Target="../tags/tag312.xml"/><Relationship Id="rId110" Type="http://schemas.openxmlformats.org/officeDocument/2006/relationships/tags" Target="../tags/tag311.xml"/><Relationship Id="rId11" Type="http://schemas.openxmlformats.org/officeDocument/2006/relationships/tags" Target="../tags/tag212.xml"/><Relationship Id="rId109" Type="http://schemas.openxmlformats.org/officeDocument/2006/relationships/tags" Target="../tags/tag310.xml"/><Relationship Id="rId108" Type="http://schemas.openxmlformats.org/officeDocument/2006/relationships/tags" Target="../tags/tag309.xml"/><Relationship Id="rId107" Type="http://schemas.openxmlformats.org/officeDocument/2006/relationships/tags" Target="../tags/tag308.xml"/><Relationship Id="rId106" Type="http://schemas.openxmlformats.org/officeDocument/2006/relationships/tags" Target="../tags/tag307.xml"/><Relationship Id="rId105" Type="http://schemas.openxmlformats.org/officeDocument/2006/relationships/tags" Target="../tags/tag306.xml"/><Relationship Id="rId104" Type="http://schemas.openxmlformats.org/officeDocument/2006/relationships/tags" Target="../tags/tag305.xml"/><Relationship Id="rId103" Type="http://schemas.openxmlformats.org/officeDocument/2006/relationships/tags" Target="../tags/tag304.xml"/><Relationship Id="rId102" Type="http://schemas.openxmlformats.org/officeDocument/2006/relationships/tags" Target="../tags/tag303.xml"/><Relationship Id="rId101" Type="http://schemas.openxmlformats.org/officeDocument/2006/relationships/tags" Target="../tags/tag302.xml"/><Relationship Id="rId100" Type="http://schemas.openxmlformats.org/officeDocument/2006/relationships/tags" Target="../tags/tag301.xml"/><Relationship Id="rId10" Type="http://schemas.openxmlformats.org/officeDocument/2006/relationships/tags" Target="../tags/tag211.xml"/><Relationship Id="rId1" Type="http://schemas.openxmlformats.org/officeDocument/2006/relationships/tags" Target="../tags/tag202.xml"/></Relationships>
</file>

<file path=ppt/slides/_rels/slide15.xml.rels><?xml version="1.0" encoding="UTF-8" standalone="yes"?>
<Relationships xmlns="http://schemas.openxmlformats.org/package/2006/relationships"><Relationship Id="rId9" Type="http://schemas.openxmlformats.org/officeDocument/2006/relationships/tags" Target="../tags/tag438.xml"/><Relationship Id="rId8" Type="http://schemas.openxmlformats.org/officeDocument/2006/relationships/image" Target="../media/image8.png"/><Relationship Id="rId7" Type="http://schemas.openxmlformats.org/officeDocument/2006/relationships/tags" Target="../tags/tag437.xml"/><Relationship Id="rId6" Type="http://schemas.openxmlformats.org/officeDocument/2006/relationships/tags" Target="../tags/tag436.xml"/><Relationship Id="rId56" Type="http://schemas.openxmlformats.org/officeDocument/2006/relationships/notesSlide" Target="../notesSlides/notesSlide15.xml"/><Relationship Id="rId55" Type="http://schemas.openxmlformats.org/officeDocument/2006/relationships/slideLayout" Target="../slideLayouts/slideLayout2.xml"/><Relationship Id="rId54" Type="http://schemas.openxmlformats.org/officeDocument/2006/relationships/tags" Target="../tags/tag483.xml"/><Relationship Id="rId53" Type="http://schemas.openxmlformats.org/officeDocument/2006/relationships/tags" Target="../tags/tag482.xml"/><Relationship Id="rId52" Type="http://schemas.openxmlformats.org/officeDocument/2006/relationships/tags" Target="../tags/tag481.xml"/><Relationship Id="rId51" Type="http://schemas.openxmlformats.org/officeDocument/2006/relationships/tags" Target="../tags/tag480.xml"/><Relationship Id="rId50" Type="http://schemas.openxmlformats.org/officeDocument/2006/relationships/tags" Target="../tags/tag479.xml"/><Relationship Id="rId5" Type="http://schemas.openxmlformats.org/officeDocument/2006/relationships/tags" Target="../tags/tag435.xml"/><Relationship Id="rId49" Type="http://schemas.openxmlformats.org/officeDocument/2006/relationships/tags" Target="../tags/tag478.xml"/><Relationship Id="rId48" Type="http://schemas.openxmlformats.org/officeDocument/2006/relationships/tags" Target="../tags/tag477.xml"/><Relationship Id="rId47" Type="http://schemas.openxmlformats.org/officeDocument/2006/relationships/tags" Target="../tags/tag476.xml"/><Relationship Id="rId46" Type="http://schemas.openxmlformats.org/officeDocument/2006/relationships/tags" Target="../tags/tag475.xml"/><Relationship Id="rId45" Type="http://schemas.openxmlformats.org/officeDocument/2006/relationships/tags" Target="../tags/tag474.xml"/><Relationship Id="rId44" Type="http://schemas.openxmlformats.org/officeDocument/2006/relationships/tags" Target="../tags/tag473.xml"/><Relationship Id="rId43" Type="http://schemas.openxmlformats.org/officeDocument/2006/relationships/tags" Target="../tags/tag472.xml"/><Relationship Id="rId42" Type="http://schemas.openxmlformats.org/officeDocument/2006/relationships/tags" Target="../tags/tag471.xml"/><Relationship Id="rId41" Type="http://schemas.openxmlformats.org/officeDocument/2006/relationships/tags" Target="../tags/tag470.xml"/><Relationship Id="rId40" Type="http://schemas.openxmlformats.org/officeDocument/2006/relationships/tags" Target="../tags/tag469.xml"/><Relationship Id="rId4" Type="http://schemas.openxmlformats.org/officeDocument/2006/relationships/tags" Target="../tags/tag434.xml"/><Relationship Id="rId39" Type="http://schemas.openxmlformats.org/officeDocument/2006/relationships/tags" Target="../tags/tag468.xml"/><Relationship Id="rId38" Type="http://schemas.openxmlformats.org/officeDocument/2006/relationships/tags" Target="../tags/tag467.xml"/><Relationship Id="rId37" Type="http://schemas.openxmlformats.org/officeDocument/2006/relationships/tags" Target="../tags/tag466.xml"/><Relationship Id="rId36" Type="http://schemas.openxmlformats.org/officeDocument/2006/relationships/tags" Target="../tags/tag465.xml"/><Relationship Id="rId35" Type="http://schemas.openxmlformats.org/officeDocument/2006/relationships/tags" Target="../tags/tag464.xml"/><Relationship Id="rId34" Type="http://schemas.openxmlformats.org/officeDocument/2006/relationships/tags" Target="../tags/tag463.xml"/><Relationship Id="rId33" Type="http://schemas.openxmlformats.org/officeDocument/2006/relationships/tags" Target="../tags/tag462.xml"/><Relationship Id="rId32" Type="http://schemas.openxmlformats.org/officeDocument/2006/relationships/tags" Target="../tags/tag461.xml"/><Relationship Id="rId31" Type="http://schemas.openxmlformats.org/officeDocument/2006/relationships/tags" Target="../tags/tag460.xml"/><Relationship Id="rId30" Type="http://schemas.openxmlformats.org/officeDocument/2006/relationships/tags" Target="../tags/tag459.xml"/><Relationship Id="rId3" Type="http://schemas.openxmlformats.org/officeDocument/2006/relationships/tags" Target="../tags/tag433.xml"/><Relationship Id="rId29" Type="http://schemas.openxmlformats.org/officeDocument/2006/relationships/tags" Target="../tags/tag458.xml"/><Relationship Id="rId28" Type="http://schemas.openxmlformats.org/officeDocument/2006/relationships/tags" Target="../tags/tag457.xml"/><Relationship Id="rId27" Type="http://schemas.openxmlformats.org/officeDocument/2006/relationships/tags" Target="../tags/tag456.xml"/><Relationship Id="rId26" Type="http://schemas.openxmlformats.org/officeDocument/2006/relationships/tags" Target="../tags/tag455.xml"/><Relationship Id="rId25" Type="http://schemas.openxmlformats.org/officeDocument/2006/relationships/tags" Target="../tags/tag454.xml"/><Relationship Id="rId24" Type="http://schemas.openxmlformats.org/officeDocument/2006/relationships/tags" Target="../tags/tag453.xml"/><Relationship Id="rId23" Type="http://schemas.openxmlformats.org/officeDocument/2006/relationships/tags" Target="../tags/tag452.xml"/><Relationship Id="rId22" Type="http://schemas.openxmlformats.org/officeDocument/2006/relationships/tags" Target="../tags/tag451.xml"/><Relationship Id="rId21" Type="http://schemas.openxmlformats.org/officeDocument/2006/relationships/tags" Target="../tags/tag450.xml"/><Relationship Id="rId20" Type="http://schemas.openxmlformats.org/officeDocument/2006/relationships/tags" Target="../tags/tag449.xml"/><Relationship Id="rId2" Type="http://schemas.openxmlformats.org/officeDocument/2006/relationships/image" Target="../media/image14.jpeg"/><Relationship Id="rId19" Type="http://schemas.openxmlformats.org/officeDocument/2006/relationships/tags" Target="../tags/tag448.xml"/><Relationship Id="rId18" Type="http://schemas.openxmlformats.org/officeDocument/2006/relationships/tags" Target="../tags/tag447.xml"/><Relationship Id="rId17" Type="http://schemas.openxmlformats.org/officeDocument/2006/relationships/tags" Target="../tags/tag446.xml"/><Relationship Id="rId16" Type="http://schemas.openxmlformats.org/officeDocument/2006/relationships/tags" Target="../tags/tag445.xml"/><Relationship Id="rId15" Type="http://schemas.openxmlformats.org/officeDocument/2006/relationships/tags" Target="../tags/tag444.xml"/><Relationship Id="rId14" Type="http://schemas.openxmlformats.org/officeDocument/2006/relationships/tags" Target="../tags/tag443.xml"/><Relationship Id="rId13" Type="http://schemas.openxmlformats.org/officeDocument/2006/relationships/tags" Target="../tags/tag442.xml"/><Relationship Id="rId12" Type="http://schemas.openxmlformats.org/officeDocument/2006/relationships/tags" Target="../tags/tag441.xml"/><Relationship Id="rId11" Type="http://schemas.openxmlformats.org/officeDocument/2006/relationships/tags" Target="../tags/tag440.xml"/><Relationship Id="rId10" Type="http://schemas.openxmlformats.org/officeDocument/2006/relationships/tags" Target="../tags/tag439.xml"/><Relationship Id="rId1" Type="http://schemas.openxmlformats.org/officeDocument/2006/relationships/tags" Target="../tags/tag432.xml"/></Relationships>
</file>

<file path=ppt/slides/_rels/slide16.xml.rels><?xml version="1.0" encoding="UTF-8" standalone="yes"?>
<Relationships xmlns="http://schemas.openxmlformats.org/package/2006/relationships"><Relationship Id="rId9" Type="http://schemas.openxmlformats.org/officeDocument/2006/relationships/tags" Target="../tags/tag490.xml"/><Relationship Id="rId8" Type="http://schemas.openxmlformats.org/officeDocument/2006/relationships/image" Target="../media/image8.png"/><Relationship Id="rId7" Type="http://schemas.openxmlformats.org/officeDocument/2006/relationships/tags" Target="../tags/tag489.xml"/><Relationship Id="rId6" Type="http://schemas.openxmlformats.org/officeDocument/2006/relationships/tags" Target="../tags/tag488.xml"/><Relationship Id="rId5" Type="http://schemas.openxmlformats.org/officeDocument/2006/relationships/tags" Target="../tags/tag487.xml"/><Relationship Id="rId44" Type="http://schemas.openxmlformats.org/officeDocument/2006/relationships/notesSlide" Target="../notesSlides/notesSlide16.xml"/><Relationship Id="rId43" Type="http://schemas.openxmlformats.org/officeDocument/2006/relationships/slideLayout" Target="../slideLayouts/slideLayout2.xml"/><Relationship Id="rId42" Type="http://schemas.openxmlformats.org/officeDocument/2006/relationships/tags" Target="../tags/tag516.xml"/><Relationship Id="rId41" Type="http://schemas.openxmlformats.org/officeDocument/2006/relationships/tags" Target="../tags/tag515.xml"/><Relationship Id="rId40" Type="http://schemas.openxmlformats.org/officeDocument/2006/relationships/tags" Target="../tags/tag514.xml"/><Relationship Id="rId4" Type="http://schemas.openxmlformats.org/officeDocument/2006/relationships/tags" Target="../tags/tag486.xml"/><Relationship Id="rId39" Type="http://schemas.openxmlformats.org/officeDocument/2006/relationships/tags" Target="../tags/tag513.xml"/><Relationship Id="rId38" Type="http://schemas.openxmlformats.org/officeDocument/2006/relationships/tags" Target="../tags/tag512.xml"/><Relationship Id="rId37" Type="http://schemas.openxmlformats.org/officeDocument/2006/relationships/tags" Target="../tags/tag511.xml"/><Relationship Id="rId36" Type="http://schemas.openxmlformats.org/officeDocument/2006/relationships/tags" Target="../tags/tag510.xml"/><Relationship Id="rId35" Type="http://schemas.openxmlformats.org/officeDocument/2006/relationships/tags" Target="../tags/tag509.xml"/><Relationship Id="rId34" Type="http://schemas.openxmlformats.org/officeDocument/2006/relationships/tags" Target="../tags/tag508.xml"/><Relationship Id="rId33" Type="http://schemas.openxmlformats.org/officeDocument/2006/relationships/image" Target="../media/image20.png"/><Relationship Id="rId32" Type="http://schemas.openxmlformats.org/officeDocument/2006/relationships/tags" Target="../tags/tag507.xml"/><Relationship Id="rId31" Type="http://schemas.openxmlformats.org/officeDocument/2006/relationships/tags" Target="../tags/tag506.xml"/><Relationship Id="rId30" Type="http://schemas.openxmlformats.org/officeDocument/2006/relationships/tags" Target="../tags/tag505.xml"/><Relationship Id="rId3" Type="http://schemas.openxmlformats.org/officeDocument/2006/relationships/tags" Target="../tags/tag485.xml"/><Relationship Id="rId29" Type="http://schemas.openxmlformats.org/officeDocument/2006/relationships/image" Target="../media/image19.png"/><Relationship Id="rId28" Type="http://schemas.openxmlformats.org/officeDocument/2006/relationships/tags" Target="../tags/tag504.xml"/><Relationship Id="rId27" Type="http://schemas.openxmlformats.org/officeDocument/2006/relationships/tags" Target="../tags/tag503.xml"/><Relationship Id="rId26" Type="http://schemas.openxmlformats.org/officeDocument/2006/relationships/tags" Target="../tags/tag502.xml"/><Relationship Id="rId25" Type="http://schemas.openxmlformats.org/officeDocument/2006/relationships/image" Target="../media/image11.png"/><Relationship Id="rId24" Type="http://schemas.openxmlformats.org/officeDocument/2006/relationships/tags" Target="../tags/tag501.xml"/><Relationship Id="rId23" Type="http://schemas.openxmlformats.org/officeDocument/2006/relationships/image" Target="../media/image18.png"/><Relationship Id="rId22" Type="http://schemas.openxmlformats.org/officeDocument/2006/relationships/tags" Target="../tags/tag500.xml"/><Relationship Id="rId21" Type="http://schemas.openxmlformats.org/officeDocument/2006/relationships/tags" Target="../tags/tag499.xml"/><Relationship Id="rId20" Type="http://schemas.openxmlformats.org/officeDocument/2006/relationships/tags" Target="../tags/tag498.xml"/><Relationship Id="rId2" Type="http://schemas.openxmlformats.org/officeDocument/2006/relationships/image" Target="../media/image15.jpeg"/><Relationship Id="rId19" Type="http://schemas.openxmlformats.org/officeDocument/2006/relationships/image" Target="../media/image17.png"/><Relationship Id="rId18" Type="http://schemas.openxmlformats.org/officeDocument/2006/relationships/tags" Target="../tags/tag497.xml"/><Relationship Id="rId17" Type="http://schemas.openxmlformats.org/officeDocument/2006/relationships/tags" Target="../tags/tag496.xml"/><Relationship Id="rId16" Type="http://schemas.openxmlformats.org/officeDocument/2006/relationships/tags" Target="../tags/tag495.xml"/><Relationship Id="rId15" Type="http://schemas.openxmlformats.org/officeDocument/2006/relationships/image" Target="../media/image10.png"/><Relationship Id="rId14" Type="http://schemas.openxmlformats.org/officeDocument/2006/relationships/tags" Target="../tags/tag494.xml"/><Relationship Id="rId13" Type="http://schemas.openxmlformats.org/officeDocument/2006/relationships/image" Target="../media/image16.png"/><Relationship Id="rId12" Type="http://schemas.openxmlformats.org/officeDocument/2006/relationships/tags" Target="../tags/tag493.xml"/><Relationship Id="rId11" Type="http://schemas.openxmlformats.org/officeDocument/2006/relationships/tags" Target="../tags/tag492.xml"/><Relationship Id="rId10" Type="http://schemas.openxmlformats.org/officeDocument/2006/relationships/tags" Target="../tags/tag491.xml"/><Relationship Id="rId1" Type="http://schemas.openxmlformats.org/officeDocument/2006/relationships/tags" Target="../tags/tag484.xml"/></Relationships>
</file>

<file path=ppt/slides/_rels/slide17.xml.rels><?xml version="1.0" encoding="UTF-8" standalone="yes"?>
<Relationships xmlns="http://schemas.openxmlformats.org/package/2006/relationships"><Relationship Id="rId9" Type="http://schemas.openxmlformats.org/officeDocument/2006/relationships/tags" Target="../tags/tag523.xml"/><Relationship Id="rId8" Type="http://schemas.openxmlformats.org/officeDocument/2006/relationships/tags" Target="../tags/tag522.xml"/><Relationship Id="rId7" Type="http://schemas.openxmlformats.org/officeDocument/2006/relationships/image" Target="../media/image8.png"/><Relationship Id="rId6" Type="http://schemas.openxmlformats.org/officeDocument/2006/relationships/tags" Target="../tags/tag521.xml"/><Relationship Id="rId5" Type="http://schemas.openxmlformats.org/officeDocument/2006/relationships/tags" Target="../tags/tag520.xml"/><Relationship Id="rId4" Type="http://schemas.openxmlformats.org/officeDocument/2006/relationships/tags" Target="../tags/tag519.xml"/><Relationship Id="rId3" Type="http://schemas.openxmlformats.org/officeDocument/2006/relationships/tags" Target="../tags/tag518.xml"/><Relationship Id="rId2" Type="http://schemas.openxmlformats.org/officeDocument/2006/relationships/tags" Target="../tags/tag517.xml"/><Relationship Id="rId17" Type="http://schemas.openxmlformats.org/officeDocument/2006/relationships/notesSlide" Target="../notesSlides/notesSlide17.xml"/><Relationship Id="rId16" Type="http://schemas.openxmlformats.org/officeDocument/2006/relationships/slideLayout" Target="../slideLayouts/slideLayout2.xml"/><Relationship Id="rId15" Type="http://schemas.openxmlformats.org/officeDocument/2006/relationships/tags" Target="../tags/tag529.xml"/><Relationship Id="rId14" Type="http://schemas.openxmlformats.org/officeDocument/2006/relationships/tags" Target="../tags/tag528.xml"/><Relationship Id="rId13" Type="http://schemas.openxmlformats.org/officeDocument/2006/relationships/tags" Target="../tags/tag527.xml"/><Relationship Id="rId12" Type="http://schemas.openxmlformats.org/officeDocument/2006/relationships/tags" Target="../tags/tag526.xml"/><Relationship Id="rId11" Type="http://schemas.openxmlformats.org/officeDocument/2006/relationships/tags" Target="../tags/tag525.xml"/><Relationship Id="rId10" Type="http://schemas.openxmlformats.org/officeDocument/2006/relationships/tags" Target="../tags/tag524.xml"/><Relationship Id="rId1" Type="http://schemas.openxmlformats.org/officeDocument/2006/relationships/image" Target="../media/image21.jpeg"/></Relationships>
</file>

<file path=ppt/slides/_rels/slide18.xml.rels><?xml version="1.0" encoding="UTF-8" standalone="yes"?>
<Relationships xmlns="http://schemas.openxmlformats.org/package/2006/relationships"><Relationship Id="rId9" Type="http://schemas.openxmlformats.org/officeDocument/2006/relationships/tags" Target="../tags/tag536.xml"/><Relationship Id="rId8" Type="http://schemas.openxmlformats.org/officeDocument/2006/relationships/tags" Target="../tags/tag535.xml"/><Relationship Id="rId7" Type="http://schemas.openxmlformats.org/officeDocument/2006/relationships/image" Target="../media/image8.png"/><Relationship Id="rId6" Type="http://schemas.openxmlformats.org/officeDocument/2006/relationships/tags" Target="../tags/tag534.xml"/><Relationship Id="rId5" Type="http://schemas.openxmlformats.org/officeDocument/2006/relationships/tags" Target="../tags/tag533.xml"/><Relationship Id="rId4" Type="http://schemas.openxmlformats.org/officeDocument/2006/relationships/tags" Target="../tags/tag532.xml"/><Relationship Id="rId3" Type="http://schemas.openxmlformats.org/officeDocument/2006/relationships/tags" Target="../tags/tag531.xml"/><Relationship Id="rId27" Type="http://schemas.openxmlformats.org/officeDocument/2006/relationships/notesSlide" Target="../notesSlides/notesSlide18.xml"/><Relationship Id="rId26" Type="http://schemas.openxmlformats.org/officeDocument/2006/relationships/slideLayout" Target="../slideLayouts/slideLayout2.xml"/><Relationship Id="rId25" Type="http://schemas.openxmlformats.org/officeDocument/2006/relationships/tags" Target="../tags/tag552.xml"/><Relationship Id="rId24" Type="http://schemas.openxmlformats.org/officeDocument/2006/relationships/tags" Target="../tags/tag551.xml"/><Relationship Id="rId23" Type="http://schemas.openxmlformats.org/officeDocument/2006/relationships/tags" Target="../tags/tag550.xml"/><Relationship Id="rId22" Type="http://schemas.openxmlformats.org/officeDocument/2006/relationships/tags" Target="../tags/tag549.xml"/><Relationship Id="rId21" Type="http://schemas.openxmlformats.org/officeDocument/2006/relationships/tags" Target="../tags/tag548.xml"/><Relationship Id="rId20" Type="http://schemas.openxmlformats.org/officeDocument/2006/relationships/tags" Target="../tags/tag547.xml"/><Relationship Id="rId2" Type="http://schemas.openxmlformats.org/officeDocument/2006/relationships/tags" Target="../tags/tag530.xml"/><Relationship Id="rId19" Type="http://schemas.openxmlformats.org/officeDocument/2006/relationships/tags" Target="../tags/tag546.xml"/><Relationship Id="rId18" Type="http://schemas.openxmlformats.org/officeDocument/2006/relationships/tags" Target="../tags/tag545.xml"/><Relationship Id="rId17" Type="http://schemas.openxmlformats.org/officeDocument/2006/relationships/tags" Target="../tags/tag544.xml"/><Relationship Id="rId16" Type="http://schemas.openxmlformats.org/officeDocument/2006/relationships/tags" Target="../tags/tag543.xml"/><Relationship Id="rId15" Type="http://schemas.openxmlformats.org/officeDocument/2006/relationships/tags" Target="../tags/tag542.xml"/><Relationship Id="rId14" Type="http://schemas.openxmlformats.org/officeDocument/2006/relationships/tags" Target="../tags/tag541.xml"/><Relationship Id="rId13" Type="http://schemas.openxmlformats.org/officeDocument/2006/relationships/tags" Target="../tags/tag540.xml"/><Relationship Id="rId12" Type="http://schemas.openxmlformats.org/officeDocument/2006/relationships/tags" Target="../tags/tag539.xml"/><Relationship Id="rId11" Type="http://schemas.openxmlformats.org/officeDocument/2006/relationships/tags" Target="../tags/tag538.xml"/><Relationship Id="rId10" Type="http://schemas.openxmlformats.org/officeDocument/2006/relationships/tags" Target="../tags/tag537.xml"/><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9" Type="http://schemas.openxmlformats.org/officeDocument/2006/relationships/tags" Target="../tags/tag559.xml"/><Relationship Id="rId8" Type="http://schemas.openxmlformats.org/officeDocument/2006/relationships/tags" Target="../tags/tag558.xml"/><Relationship Id="rId7" Type="http://schemas.openxmlformats.org/officeDocument/2006/relationships/image" Target="../media/image8.png"/><Relationship Id="rId6" Type="http://schemas.openxmlformats.org/officeDocument/2006/relationships/tags" Target="../tags/tag557.xml"/><Relationship Id="rId5" Type="http://schemas.openxmlformats.org/officeDocument/2006/relationships/tags" Target="../tags/tag556.xml"/><Relationship Id="rId4" Type="http://schemas.openxmlformats.org/officeDocument/2006/relationships/tags" Target="../tags/tag555.xml"/><Relationship Id="rId3" Type="http://schemas.openxmlformats.org/officeDocument/2006/relationships/tags" Target="../tags/tag554.xml"/><Relationship Id="rId28" Type="http://schemas.openxmlformats.org/officeDocument/2006/relationships/notesSlide" Target="../notesSlides/notesSlide19.xml"/><Relationship Id="rId27" Type="http://schemas.openxmlformats.org/officeDocument/2006/relationships/slideLayout" Target="../slideLayouts/slideLayout2.xml"/><Relationship Id="rId26" Type="http://schemas.openxmlformats.org/officeDocument/2006/relationships/tags" Target="../tags/tag576.xml"/><Relationship Id="rId25" Type="http://schemas.openxmlformats.org/officeDocument/2006/relationships/tags" Target="../tags/tag575.xml"/><Relationship Id="rId24" Type="http://schemas.openxmlformats.org/officeDocument/2006/relationships/tags" Target="../tags/tag574.xml"/><Relationship Id="rId23" Type="http://schemas.openxmlformats.org/officeDocument/2006/relationships/tags" Target="../tags/tag573.xml"/><Relationship Id="rId22" Type="http://schemas.openxmlformats.org/officeDocument/2006/relationships/tags" Target="../tags/tag572.xml"/><Relationship Id="rId21" Type="http://schemas.openxmlformats.org/officeDocument/2006/relationships/tags" Target="../tags/tag571.xml"/><Relationship Id="rId20" Type="http://schemas.openxmlformats.org/officeDocument/2006/relationships/tags" Target="../tags/tag570.xml"/><Relationship Id="rId2" Type="http://schemas.openxmlformats.org/officeDocument/2006/relationships/tags" Target="../tags/tag553.xml"/><Relationship Id="rId19" Type="http://schemas.openxmlformats.org/officeDocument/2006/relationships/tags" Target="../tags/tag569.xml"/><Relationship Id="rId18" Type="http://schemas.openxmlformats.org/officeDocument/2006/relationships/tags" Target="../tags/tag568.xml"/><Relationship Id="rId17" Type="http://schemas.openxmlformats.org/officeDocument/2006/relationships/tags" Target="../tags/tag567.xml"/><Relationship Id="rId16" Type="http://schemas.openxmlformats.org/officeDocument/2006/relationships/tags" Target="../tags/tag566.xml"/><Relationship Id="rId15" Type="http://schemas.openxmlformats.org/officeDocument/2006/relationships/tags" Target="../tags/tag565.xml"/><Relationship Id="rId14" Type="http://schemas.openxmlformats.org/officeDocument/2006/relationships/tags" Target="../tags/tag564.xml"/><Relationship Id="rId13" Type="http://schemas.openxmlformats.org/officeDocument/2006/relationships/tags" Target="../tags/tag563.xml"/><Relationship Id="rId12" Type="http://schemas.openxmlformats.org/officeDocument/2006/relationships/tags" Target="../tags/tag562.xml"/><Relationship Id="rId11" Type="http://schemas.openxmlformats.org/officeDocument/2006/relationships/tags" Target="../tags/tag561.xml"/><Relationship Id="rId10" Type="http://schemas.openxmlformats.org/officeDocument/2006/relationships/tags" Target="../tags/tag560.xml"/><Relationship Id="rId1" Type="http://schemas.openxmlformats.org/officeDocument/2006/relationships/image" Target="../media/image23.jpeg"/></Relationships>
</file>

<file path=ppt/slides/_rels/slide20.xml.rels><?xml version="1.0" encoding="UTF-8" standalone="yes"?>
<Relationships xmlns="http://schemas.openxmlformats.org/package/2006/relationships"><Relationship Id="rId9" Type="http://schemas.openxmlformats.org/officeDocument/2006/relationships/tags" Target="../tags/tag583.xml"/><Relationship Id="rId8" Type="http://schemas.openxmlformats.org/officeDocument/2006/relationships/tags" Target="../tags/tag582.xml"/><Relationship Id="rId7" Type="http://schemas.openxmlformats.org/officeDocument/2006/relationships/image" Target="../media/image8.png"/><Relationship Id="rId6" Type="http://schemas.openxmlformats.org/officeDocument/2006/relationships/tags" Target="../tags/tag581.xml"/><Relationship Id="rId55" Type="http://schemas.openxmlformats.org/officeDocument/2006/relationships/notesSlide" Target="../notesSlides/notesSlide20.xml"/><Relationship Id="rId54" Type="http://schemas.openxmlformats.org/officeDocument/2006/relationships/slideLayout" Target="../slideLayouts/slideLayout2.xml"/><Relationship Id="rId53" Type="http://schemas.openxmlformats.org/officeDocument/2006/relationships/tags" Target="../tags/tag627.xml"/><Relationship Id="rId52" Type="http://schemas.openxmlformats.org/officeDocument/2006/relationships/tags" Target="../tags/tag626.xml"/><Relationship Id="rId51" Type="http://schemas.openxmlformats.org/officeDocument/2006/relationships/tags" Target="../tags/tag625.xml"/><Relationship Id="rId50" Type="http://schemas.openxmlformats.org/officeDocument/2006/relationships/tags" Target="../tags/tag624.xml"/><Relationship Id="rId5" Type="http://schemas.openxmlformats.org/officeDocument/2006/relationships/tags" Target="../tags/tag580.xml"/><Relationship Id="rId49" Type="http://schemas.openxmlformats.org/officeDocument/2006/relationships/tags" Target="../tags/tag623.xml"/><Relationship Id="rId48" Type="http://schemas.openxmlformats.org/officeDocument/2006/relationships/tags" Target="../tags/tag622.xml"/><Relationship Id="rId47" Type="http://schemas.openxmlformats.org/officeDocument/2006/relationships/tags" Target="../tags/tag621.xml"/><Relationship Id="rId46" Type="http://schemas.openxmlformats.org/officeDocument/2006/relationships/tags" Target="../tags/tag620.xml"/><Relationship Id="rId45" Type="http://schemas.openxmlformats.org/officeDocument/2006/relationships/tags" Target="../tags/tag619.xml"/><Relationship Id="rId44" Type="http://schemas.openxmlformats.org/officeDocument/2006/relationships/tags" Target="../tags/tag618.xml"/><Relationship Id="rId43" Type="http://schemas.openxmlformats.org/officeDocument/2006/relationships/tags" Target="../tags/tag617.xml"/><Relationship Id="rId42" Type="http://schemas.openxmlformats.org/officeDocument/2006/relationships/tags" Target="../tags/tag616.xml"/><Relationship Id="rId41" Type="http://schemas.openxmlformats.org/officeDocument/2006/relationships/tags" Target="../tags/tag615.xml"/><Relationship Id="rId40" Type="http://schemas.openxmlformats.org/officeDocument/2006/relationships/tags" Target="../tags/tag614.xml"/><Relationship Id="rId4" Type="http://schemas.openxmlformats.org/officeDocument/2006/relationships/tags" Target="../tags/tag579.xml"/><Relationship Id="rId39" Type="http://schemas.openxmlformats.org/officeDocument/2006/relationships/tags" Target="../tags/tag613.xml"/><Relationship Id="rId38" Type="http://schemas.openxmlformats.org/officeDocument/2006/relationships/tags" Target="../tags/tag612.xml"/><Relationship Id="rId37" Type="http://schemas.openxmlformats.org/officeDocument/2006/relationships/tags" Target="../tags/tag611.xml"/><Relationship Id="rId36" Type="http://schemas.openxmlformats.org/officeDocument/2006/relationships/tags" Target="../tags/tag610.xml"/><Relationship Id="rId35" Type="http://schemas.openxmlformats.org/officeDocument/2006/relationships/tags" Target="../tags/tag609.xml"/><Relationship Id="rId34" Type="http://schemas.openxmlformats.org/officeDocument/2006/relationships/tags" Target="../tags/tag608.xml"/><Relationship Id="rId33" Type="http://schemas.openxmlformats.org/officeDocument/2006/relationships/tags" Target="../tags/tag607.xml"/><Relationship Id="rId32" Type="http://schemas.openxmlformats.org/officeDocument/2006/relationships/tags" Target="../tags/tag606.xml"/><Relationship Id="rId31" Type="http://schemas.openxmlformats.org/officeDocument/2006/relationships/tags" Target="../tags/tag605.xml"/><Relationship Id="rId30" Type="http://schemas.openxmlformats.org/officeDocument/2006/relationships/tags" Target="../tags/tag604.xml"/><Relationship Id="rId3" Type="http://schemas.openxmlformats.org/officeDocument/2006/relationships/tags" Target="../tags/tag578.xml"/><Relationship Id="rId29" Type="http://schemas.openxmlformats.org/officeDocument/2006/relationships/tags" Target="../tags/tag603.xml"/><Relationship Id="rId28" Type="http://schemas.openxmlformats.org/officeDocument/2006/relationships/tags" Target="../tags/tag602.xml"/><Relationship Id="rId27" Type="http://schemas.openxmlformats.org/officeDocument/2006/relationships/tags" Target="../tags/tag601.xml"/><Relationship Id="rId26" Type="http://schemas.openxmlformats.org/officeDocument/2006/relationships/tags" Target="../tags/tag600.xml"/><Relationship Id="rId25" Type="http://schemas.openxmlformats.org/officeDocument/2006/relationships/tags" Target="../tags/tag599.xml"/><Relationship Id="rId24" Type="http://schemas.openxmlformats.org/officeDocument/2006/relationships/tags" Target="../tags/tag598.xml"/><Relationship Id="rId23" Type="http://schemas.openxmlformats.org/officeDocument/2006/relationships/tags" Target="../tags/tag597.xml"/><Relationship Id="rId22" Type="http://schemas.openxmlformats.org/officeDocument/2006/relationships/tags" Target="../tags/tag596.xml"/><Relationship Id="rId21" Type="http://schemas.openxmlformats.org/officeDocument/2006/relationships/tags" Target="../tags/tag595.xml"/><Relationship Id="rId20" Type="http://schemas.openxmlformats.org/officeDocument/2006/relationships/tags" Target="../tags/tag594.xml"/><Relationship Id="rId2" Type="http://schemas.openxmlformats.org/officeDocument/2006/relationships/tags" Target="../tags/tag577.xml"/><Relationship Id="rId19" Type="http://schemas.openxmlformats.org/officeDocument/2006/relationships/tags" Target="../tags/tag593.xml"/><Relationship Id="rId18" Type="http://schemas.openxmlformats.org/officeDocument/2006/relationships/tags" Target="../tags/tag592.xml"/><Relationship Id="rId17" Type="http://schemas.openxmlformats.org/officeDocument/2006/relationships/tags" Target="../tags/tag591.xml"/><Relationship Id="rId16" Type="http://schemas.openxmlformats.org/officeDocument/2006/relationships/tags" Target="../tags/tag590.xml"/><Relationship Id="rId15" Type="http://schemas.openxmlformats.org/officeDocument/2006/relationships/tags" Target="../tags/tag589.xml"/><Relationship Id="rId14" Type="http://schemas.openxmlformats.org/officeDocument/2006/relationships/tags" Target="../tags/tag588.xml"/><Relationship Id="rId13" Type="http://schemas.openxmlformats.org/officeDocument/2006/relationships/tags" Target="../tags/tag587.xml"/><Relationship Id="rId12" Type="http://schemas.openxmlformats.org/officeDocument/2006/relationships/tags" Target="../tags/tag586.xml"/><Relationship Id="rId11" Type="http://schemas.openxmlformats.org/officeDocument/2006/relationships/tags" Target="../tags/tag585.xml"/><Relationship Id="rId10" Type="http://schemas.openxmlformats.org/officeDocument/2006/relationships/tags" Target="../tags/tag584.xml"/><Relationship Id="rId1" Type="http://schemas.openxmlformats.org/officeDocument/2006/relationships/image" Target="../media/image24.jpeg"/></Relationships>
</file>

<file path=ppt/slides/_rels/slide21.xml.rels><?xml version="1.0" encoding="UTF-8" standalone="yes"?>
<Relationships xmlns="http://schemas.openxmlformats.org/package/2006/relationships"><Relationship Id="rId9" Type="http://schemas.openxmlformats.org/officeDocument/2006/relationships/tags" Target="../tags/tag634.xml"/><Relationship Id="rId8" Type="http://schemas.openxmlformats.org/officeDocument/2006/relationships/tags" Target="../tags/tag633.xml"/><Relationship Id="rId7" Type="http://schemas.openxmlformats.org/officeDocument/2006/relationships/image" Target="../media/image8.png"/><Relationship Id="rId6" Type="http://schemas.openxmlformats.org/officeDocument/2006/relationships/tags" Target="../tags/tag632.xml"/><Relationship Id="rId5" Type="http://schemas.openxmlformats.org/officeDocument/2006/relationships/tags" Target="../tags/tag631.xml"/><Relationship Id="rId4" Type="http://schemas.openxmlformats.org/officeDocument/2006/relationships/tags" Target="../tags/tag630.xml"/><Relationship Id="rId32" Type="http://schemas.openxmlformats.org/officeDocument/2006/relationships/notesSlide" Target="../notesSlides/notesSlide21.xml"/><Relationship Id="rId31" Type="http://schemas.openxmlformats.org/officeDocument/2006/relationships/slideLayout" Target="../slideLayouts/slideLayout2.xml"/><Relationship Id="rId30" Type="http://schemas.openxmlformats.org/officeDocument/2006/relationships/tags" Target="../tags/tag651.xml"/><Relationship Id="rId3" Type="http://schemas.openxmlformats.org/officeDocument/2006/relationships/tags" Target="../tags/tag629.xml"/><Relationship Id="rId29" Type="http://schemas.openxmlformats.org/officeDocument/2006/relationships/tags" Target="../tags/tag650.xml"/><Relationship Id="rId28" Type="http://schemas.openxmlformats.org/officeDocument/2006/relationships/tags" Target="../tags/tag649.xml"/><Relationship Id="rId27" Type="http://schemas.openxmlformats.org/officeDocument/2006/relationships/tags" Target="../tags/tag648.xml"/><Relationship Id="rId26" Type="http://schemas.openxmlformats.org/officeDocument/2006/relationships/tags" Target="../tags/tag647.xml"/><Relationship Id="rId25" Type="http://schemas.openxmlformats.org/officeDocument/2006/relationships/image" Target="../media/image29.png"/><Relationship Id="rId24" Type="http://schemas.openxmlformats.org/officeDocument/2006/relationships/tags" Target="../tags/tag646.xml"/><Relationship Id="rId23" Type="http://schemas.openxmlformats.org/officeDocument/2006/relationships/tags" Target="../tags/tag645.xml"/><Relationship Id="rId22" Type="http://schemas.openxmlformats.org/officeDocument/2006/relationships/tags" Target="../tags/tag644.xml"/><Relationship Id="rId21" Type="http://schemas.openxmlformats.org/officeDocument/2006/relationships/image" Target="../media/image28.png"/><Relationship Id="rId20" Type="http://schemas.openxmlformats.org/officeDocument/2006/relationships/tags" Target="../tags/tag643.xml"/><Relationship Id="rId2" Type="http://schemas.openxmlformats.org/officeDocument/2006/relationships/tags" Target="../tags/tag628.xml"/><Relationship Id="rId19" Type="http://schemas.openxmlformats.org/officeDocument/2006/relationships/tags" Target="../tags/tag642.xml"/><Relationship Id="rId18" Type="http://schemas.openxmlformats.org/officeDocument/2006/relationships/tags" Target="../tags/tag641.xml"/><Relationship Id="rId17" Type="http://schemas.openxmlformats.org/officeDocument/2006/relationships/image" Target="../media/image27.png"/><Relationship Id="rId16" Type="http://schemas.openxmlformats.org/officeDocument/2006/relationships/tags" Target="../tags/tag640.xml"/><Relationship Id="rId15" Type="http://schemas.openxmlformats.org/officeDocument/2006/relationships/tags" Target="../tags/tag639.xml"/><Relationship Id="rId14" Type="http://schemas.openxmlformats.org/officeDocument/2006/relationships/image" Target="../media/image26.png"/><Relationship Id="rId13" Type="http://schemas.openxmlformats.org/officeDocument/2006/relationships/tags" Target="../tags/tag638.xml"/><Relationship Id="rId12" Type="http://schemas.openxmlformats.org/officeDocument/2006/relationships/tags" Target="../tags/tag637.xml"/><Relationship Id="rId11" Type="http://schemas.openxmlformats.org/officeDocument/2006/relationships/tags" Target="../tags/tag636.xml"/><Relationship Id="rId10" Type="http://schemas.openxmlformats.org/officeDocument/2006/relationships/tags" Target="../tags/tag635.xml"/><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9" Type="http://schemas.openxmlformats.org/officeDocument/2006/relationships/tags" Target="../tags/tag657.xml"/><Relationship Id="rId8" Type="http://schemas.openxmlformats.org/officeDocument/2006/relationships/image" Target="../media/image8.png"/><Relationship Id="rId7" Type="http://schemas.openxmlformats.org/officeDocument/2006/relationships/tags" Target="../tags/tag656.xml"/><Relationship Id="rId6" Type="http://schemas.openxmlformats.org/officeDocument/2006/relationships/tags" Target="../tags/tag655.xml"/><Relationship Id="rId5" Type="http://schemas.openxmlformats.org/officeDocument/2006/relationships/tags" Target="../tags/tag654.xml"/><Relationship Id="rId4" Type="http://schemas.openxmlformats.org/officeDocument/2006/relationships/tags" Target="../tags/tag653.xml"/><Relationship Id="rId3" Type="http://schemas.openxmlformats.org/officeDocument/2006/relationships/tags" Target="../tags/tag652.xml"/><Relationship Id="rId23" Type="http://schemas.openxmlformats.org/officeDocument/2006/relationships/notesSlide" Target="../notesSlides/notesSlide22.xml"/><Relationship Id="rId22" Type="http://schemas.openxmlformats.org/officeDocument/2006/relationships/slideLayout" Target="../slideLayouts/slideLayout2.xml"/><Relationship Id="rId21" Type="http://schemas.openxmlformats.org/officeDocument/2006/relationships/tags" Target="../tags/tag669.xml"/><Relationship Id="rId20" Type="http://schemas.openxmlformats.org/officeDocument/2006/relationships/tags" Target="../tags/tag668.xml"/><Relationship Id="rId2" Type="http://schemas.openxmlformats.org/officeDocument/2006/relationships/image" Target="../media/image31.jpeg"/><Relationship Id="rId19" Type="http://schemas.openxmlformats.org/officeDocument/2006/relationships/tags" Target="../tags/tag667.xml"/><Relationship Id="rId18" Type="http://schemas.openxmlformats.org/officeDocument/2006/relationships/tags" Target="../tags/tag666.xml"/><Relationship Id="rId17" Type="http://schemas.openxmlformats.org/officeDocument/2006/relationships/tags" Target="../tags/tag665.xml"/><Relationship Id="rId16" Type="http://schemas.openxmlformats.org/officeDocument/2006/relationships/tags" Target="../tags/tag664.xml"/><Relationship Id="rId15" Type="http://schemas.openxmlformats.org/officeDocument/2006/relationships/tags" Target="../tags/tag663.xml"/><Relationship Id="rId14" Type="http://schemas.openxmlformats.org/officeDocument/2006/relationships/tags" Target="../tags/tag662.xml"/><Relationship Id="rId13" Type="http://schemas.openxmlformats.org/officeDocument/2006/relationships/tags" Target="../tags/tag661.xml"/><Relationship Id="rId12" Type="http://schemas.openxmlformats.org/officeDocument/2006/relationships/tags" Target="../tags/tag660.xml"/><Relationship Id="rId11" Type="http://schemas.openxmlformats.org/officeDocument/2006/relationships/tags" Target="../tags/tag659.xml"/><Relationship Id="rId10" Type="http://schemas.openxmlformats.org/officeDocument/2006/relationships/tags" Target="../tags/tag658.xml"/><Relationship Id="rId1" Type="http://schemas.openxmlformats.org/officeDocument/2006/relationships/image" Target="../media/image30.jpeg"/></Relationships>
</file>

<file path=ppt/slides/_rels/slide23.xml.rels><?xml version="1.0" encoding="UTF-8" standalone="yes"?>
<Relationships xmlns="http://schemas.openxmlformats.org/package/2006/relationships"><Relationship Id="rId9" Type="http://schemas.openxmlformats.org/officeDocument/2006/relationships/tags" Target="../tags/tag675.xml"/><Relationship Id="rId8" Type="http://schemas.openxmlformats.org/officeDocument/2006/relationships/tags" Target="../tags/tag674.xml"/><Relationship Id="rId7" Type="http://schemas.openxmlformats.org/officeDocument/2006/relationships/tags" Target="../tags/tag673.xml"/><Relationship Id="rId6" Type="http://schemas.openxmlformats.org/officeDocument/2006/relationships/tags" Target="../tags/tag672.xml"/><Relationship Id="rId5" Type="http://schemas.openxmlformats.org/officeDocument/2006/relationships/tags" Target="../tags/tag671.xml"/><Relationship Id="rId4" Type="http://schemas.openxmlformats.org/officeDocument/2006/relationships/tags" Target="../tags/tag670.xml"/><Relationship Id="rId3" Type="http://schemas.openxmlformats.org/officeDocument/2006/relationships/image" Target="../media/image34.png"/><Relationship Id="rId2" Type="http://schemas.openxmlformats.org/officeDocument/2006/relationships/image" Target="../media/image33.png"/><Relationship Id="rId15" Type="http://schemas.openxmlformats.org/officeDocument/2006/relationships/notesSlide" Target="../notesSlides/notesSlide23.xml"/><Relationship Id="rId14" Type="http://schemas.openxmlformats.org/officeDocument/2006/relationships/slideLayout" Target="../slideLayouts/slideLayout1.xml"/><Relationship Id="rId13" Type="http://schemas.openxmlformats.org/officeDocument/2006/relationships/image" Target="../media/image36.png"/><Relationship Id="rId12" Type="http://schemas.openxmlformats.org/officeDocument/2006/relationships/tags" Target="../tags/tag677.xml"/><Relationship Id="rId11" Type="http://schemas.openxmlformats.org/officeDocument/2006/relationships/tags" Target="../tags/tag676.xml"/><Relationship Id="rId10" Type="http://schemas.openxmlformats.org/officeDocument/2006/relationships/image" Target="../media/image35.png"/><Relationship Id="rId1"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矩形 43"/>
          <p:cNvSpPr/>
          <p:nvPr>
            <p:custDataLst>
              <p:tags r:id="rId1"/>
            </p:custDataLst>
          </p:nvPr>
        </p:nvSpPr>
        <p:spPr>
          <a:xfrm>
            <a:off x="1335405" y="2803525"/>
            <a:ext cx="9959975" cy="450850"/>
          </a:xfrm>
          <a:prstGeom prst="rect">
            <a:avLst/>
          </a:prstGeom>
        </p:spPr>
        <p:txBody>
          <a:bodyPr wrap="square">
            <a:spAutoFit/>
          </a:bodyPr>
          <a:p>
            <a:pPr lvl="0" indent="0" algn="just">
              <a:lnSpc>
                <a:spcPct val="130000"/>
              </a:lnSpc>
              <a:buFont typeface="Arial" panose="020B0604020202020204" pitchFamily="34" charset="0"/>
              <a:buNone/>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descr="1"/>
          <p:cNvPicPr>
            <a:picLocks noChangeAspect="1"/>
          </p:cNvPicPr>
          <p:nvPr>
            <p:custDataLst>
              <p:tags r:id="rId2"/>
            </p:custDataLst>
          </p:nvPr>
        </p:nvPicPr>
        <p:blipFill>
          <a:blip r:embed="rId3"/>
          <a:stretch>
            <a:fillRect/>
          </a:stretch>
        </p:blipFill>
        <p:spPr>
          <a:xfrm>
            <a:off x="-635" y="0"/>
            <a:ext cx="10974070" cy="6858000"/>
          </a:xfrm>
          <a:prstGeom prst="rect">
            <a:avLst/>
          </a:prstGeom>
        </p:spPr>
      </p:pic>
      <p:sp>
        <p:nvSpPr>
          <p:cNvPr id="4" name="PA-文本框 44"/>
          <p:cNvSpPr txBox="1"/>
          <p:nvPr>
            <p:custDataLst>
              <p:tags r:id="rId4"/>
            </p:custDataLst>
          </p:nvPr>
        </p:nvSpPr>
        <p:spPr>
          <a:xfrm>
            <a:off x="-160655" y="921385"/>
            <a:ext cx="11341735" cy="985520"/>
          </a:xfrm>
          <a:prstGeom prst="rect">
            <a:avLst/>
          </a:prstGeom>
          <a:noFill/>
          <a:effectLst/>
        </p:spPr>
        <p:txBody>
          <a:bodyPr wrap="square" rtlCol="0">
            <a:noAutofit/>
          </a:bodyPr>
          <a:lstStyle/>
          <a:p>
            <a:pPr lvl="0" algn="ctr">
              <a:lnSpc>
                <a:spcPct val="120000"/>
              </a:lnSpc>
              <a:spcBef>
                <a:spcPts val="0"/>
              </a:spcBef>
              <a:spcAft>
                <a:spcPts val="0"/>
              </a:spcAft>
              <a:defRPr/>
            </a:pPr>
            <a:r>
              <a:rPr sz="3800" b="1" dirty="0">
                <a:ln>
                  <a:solidFill>
                    <a:schemeClr val="bg1"/>
                  </a:solidFill>
                </a:ln>
                <a:solidFill>
                  <a:srgbClr val="C00000"/>
                </a:solidFill>
                <a:effectLst>
                  <a:reflection blurRad="6350" stA="50000" endA="300" endPos="50000" dist="29997" dir="5400000" sy="-100000" algn="bl" rotWithShape="0"/>
                </a:effectLst>
                <a:uFillTx/>
                <a:latin typeface="微软雅黑" panose="020B0503020204020204" pitchFamily="34" charset="-122"/>
                <a:ea typeface="微软雅黑" panose="020B0503020204020204" pitchFamily="34" charset="-122"/>
                <a:sym typeface="微软雅黑" panose="020B0503020204020204" pitchFamily="34" charset="-122"/>
              </a:rPr>
              <a:t>《关于推动煤田地质事业高质量发展的实施意见》</a:t>
            </a:r>
            <a:endParaRPr sz="3800" b="1" dirty="0">
              <a:ln>
                <a:solidFill>
                  <a:schemeClr val="bg1"/>
                </a:solidFill>
              </a:ln>
              <a:solidFill>
                <a:srgbClr val="C00000"/>
              </a:solidFill>
              <a:effectLst>
                <a:reflection blurRad="6350" stA="50000" endA="300" endPos="50000" dist="29997" dir="5400000" sy="-100000" algn="bl" rotWithShape="0"/>
              </a:effectLst>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custDataLst>
              <p:tags r:id="rId5"/>
            </p:custDataLst>
          </p:nvPr>
        </p:nvSpPr>
        <p:spPr>
          <a:xfrm>
            <a:off x="-24130" y="0"/>
            <a:ext cx="1129411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880" dirty="0">
              <a:solidFill>
                <a:prstClr val="white"/>
              </a:solidFill>
              <a:latin typeface="黑体" panose="02010609060101010101" charset="-122"/>
              <a:ea typeface="黑体" panose="02010609060101010101" charset="-122"/>
              <a:sym typeface="+mn-ea"/>
            </a:endParaRPr>
          </a:p>
        </p:txBody>
      </p:sp>
      <p:pic>
        <p:nvPicPr>
          <p:cNvPr id="25" name="图片 24" descr="图片包含 红色, 房间, 白色, 游戏机&#10;&#10;描述已自动生成"/>
          <p:cNvPicPr>
            <a:picLocks noChangeAspect="1"/>
          </p:cNvPicPr>
          <p:nvPr userDrawn="1">
            <p:custDataLst>
              <p:tags r:id="rId6"/>
            </p:custDataLst>
          </p:nvPr>
        </p:nvPicPr>
        <p:blipFill>
          <a:blip r:embed="rId7">
            <a:extLst>
              <a:ext uri="{28A0092B-C50C-407E-A947-70E740481C1C}">
                <a14:useLocalDpi xmlns:a14="http://schemas.microsoft.com/office/drawing/2010/main" val="0"/>
              </a:ext>
            </a:extLst>
          </a:blip>
          <a:stretch>
            <a:fillRect/>
          </a:stretch>
        </p:blipFill>
        <p:spPr>
          <a:xfrm>
            <a:off x="635" y="6344920"/>
            <a:ext cx="10972165" cy="510540"/>
          </a:xfrm>
          <a:prstGeom prst="rect">
            <a:avLst/>
          </a:prstGeom>
        </p:spPr>
      </p:pic>
      <p:pic>
        <p:nvPicPr>
          <p:cNvPr id="26" name="图片 25"/>
          <p:cNvPicPr>
            <a:picLocks noChangeAspect="1"/>
          </p:cNvPicPr>
          <p:nvPr userDrawn="1">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a:off x="9814499" y="6183630"/>
            <a:ext cx="1158370" cy="674370"/>
          </a:xfrm>
          <a:prstGeom prst="rect">
            <a:avLst/>
          </a:prstGeom>
        </p:spPr>
      </p:pic>
      <p:sp>
        <p:nvSpPr>
          <p:cNvPr id="3" name="PA-文本框 44"/>
          <p:cNvSpPr txBox="1"/>
          <p:nvPr>
            <p:custDataLst>
              <p:tags r:id="rId10"/>
            </p:custDataLst>
          </p:nvPr>
        </p:nvSpPr>
        <p:spPr>
          <a:xfrm>
            <a:off x="1721803" y="1896745"/>
            <a:ext cx="7801610" cy="821690"/>
          </a:xfrm>
          <a:prstGeom prst="rect">
            <a:avLst/>
          </a:prstGeom>
          <a:noFill/>
          <a:effectLst/>
        </p:spPr>
        <p:txBody>
          <a:bodyPr wrap="square" rtlCol="0">
            <a:noAutofit/>
          </a:bodyPr>
          <a:p>
            <a:pPr lvl="0" algn="ctr">
              <a:lnSpc>
                <a:spcPct val="120000"/>
              </a:lnSpc>
              <a:spcBef>
                <a:spcPts val="0"/>
              </a:spcBef>
              <a:spcAft>
                <a:spcPts val="0"/>
              </a:spcAft>
              <a:defRPr/>
            </a:pPr>
            <a:r>
              <a:rPr lang="zh-CN" sz="4000" b="1" spc="300" dirty="0">
                <a:ln>
                  <a:solidFill>
                    <a:schemeClr val="bg1"/>
                  </a:solidFill>
                </a:ln>
                <a:solidFill>
                  <a:srgbClr val="C00000"/>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主要内容解读</a:t>
            </a:r>
            <a:endParaRPr lang="zh-CN" sz="4000" b="1" spc="300" dirty="0">
              <a:ln>
                <a:solidFill>
                  <a:schemeClr val="bg1"/>
                </a:solidFill>
              </a:ln>
              <a:solidFill>
                <a:srgbClr val="C00000"/>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advTm="2000"/>
    </mc:Choice>
    <mc:Fallback>
      <p:transition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custDataLst>
              <p:tags r:id="rId1"/>
            </p:custDataLst>
          </p:nvPr>
        </p:nvSpPr>
        <p:spPr>
          <a:xfrm>
            <a:off x="187960" y="1216660"/>
            <a:ext cx="10471785" cy="4909185"/>
          </a:xfrm>
          <a:prstGeom prst="roundRect">
            <a:avLst>
              <a:gd name="adj" fmla="val 4054"/>
            </a:avLst>
          </a:prstGeom>
          <a:gradFill>
            <a:gsLst>
              <a:gs pos="52000">
                <a:srgbClr val="F4F4F4">
                  <a:alpha val="55000"/>
                </a:srgbClr>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直角三角形 16"/>
          <p:cNvSpPr/>
          <p:nvPr>
            <p:custDataLst>
              <p:tags r:id="rId2"/>
            </p:custDataLst>
          </p:nvPr>
        </p:nvSpPr>
        <p:spPr>
          <a:xfrm flipH="1">
            <a:off x="9856788" y="5290820"/>
            <a:ext cx="895350" cy="895350"/>
          </a:xfrm>
          <a:prstGeom prst="rtTriangle">
            <a:avLst/>
          </a:prstGeom>
          <a:solidFill>
            <a:srgbClr val="0070C0"/>
          </a:solidFill>
          <a:ln>
            <a:noFill/>
          </a:ln>
          <a:effectLst>
            <a:outerShdw blurRad="203200" dist="38100" dir="13500000" sx="92000" sy="92000" algn="b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 name="组合 3"/>
          <p:cNvGrpSpPr/>
          <p:nvPr/>
        </p:nvGrpSpPr>
        <p:grpSpPr>
          <a:xfrm>
            <a:off x="281687" y="1290764"/>
            <a:ext cx="359990" cy="359990"/>
            <a:chOff x="2387600" y="2311381"/>
            <a:chExt cx="1219603" cy="1219603"/>
          </a:xfrm>
        </p:grpSpPr>
        <p:sp>
          <p:nvSpPr>
            <p:cNvPr id="21" name="泪滴形 20"/>
            <p:cNvSpPr/>
            <p:nvPr>
              <p:custDataLst>
                <p:tags r:id="rId3"/>
              </p:custDataLst>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778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椭圆 4"/>
            <p:cNvSpPr/>
            <p:nvPr>
              <p:custDataLst>
                <p:tags r:id="rId4"/>
              </p:custDataLst>
            </p:nvPr>
          </p:nvSpPr>
          <p:spPr>
            <a:xfrm>
              <a:off x="2565783" y="2489564"/>
              <a:ext cx="863236" cy="863236"/>
            </a:xfrm>
            <a:prstGeom prst="ellipse">
              <a:avLst/>
            </a:prstGeom>
            <a:solidFill>
              <a:srgbClr val="0070C0"/>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9" name="文本框 58"/>
          <p:cNvSpPr txBox="1"/>
          <p:nvPr/>
        </p:nvSpPr>
        <p:spPr>
          <a:xfrm>
            <a:off x="588963" y="1483360"/>
            <a:ext cx="9888855" cy="4251325"/>
          </a:xfrm>
          <a:prstGeom prst="rect">
            <a:avLst/>
          </a:prstGeom>
          <a:noFill/>
        </p:spPr>
        <p:txBody>
          <a:bodyPr wrap="square" rtlCol="0">
            <a:spAutoFit/>
          </a:bodyPr>
          <a:p>
            <a:pPr lvl="0" indent="0" algn="just" fontAlgn="auto">
              <a:lnSpc>
                <a:spcPct val="130000"/>
              </a:lnSpc>
              <a:spcBef>
                <a:spcPts val="0"/>
              </a:spcBef>
              <a:spcAft>
                <a:spcPts val="0"/>
              </a:spcAft>
              <a:buClr>
                <a:srgbClr val="C00000"/>
              </a:buClr>
              <a:buFont typeface="Wingdings" panose="05000000000000000000" pitchFamily="2" charset="2"/>
              <a:buNone/>
              <a:defRPr/>
            </a:pPr>
            <a:r>
              <a:rPr lang="en-US" altLang="zh-CN" sz="2600" dirty="0">
                <a:latin typeface="黑体" panose="02010609060101010101" charset="-122"/>
                <a:ea typeface="黑体" panose="02010609060101010101" charset="-122"/>
                <a:sym typeface="Calibri" panose="020F0502020204030204" pitchFamily="34" charset="0"/>
              </a:rPr>
              <a:t> </a:t>
            </a:r>
            <a:r>
              <a:rPr lang="en-US" altLang="zh-CN" sz="2600" dirty="0">
                <a:effectLst>
                  <a:reflection blurRad="6350" stA="55000" endA="300" endPos="45500" dir="5400000" sy="-100000" algn="bl" rotWithShape="0"/>
                </a:effectLst>
                <a:latin typeface="黑体" panose="02010609060101010101" charset="-122"/>
                <a:ea typeface="黑体" panose="02010609060101010101" charset="-122"/>
                <a:sym typeface="Calibri" panose="020F0502020204030204" pitchFamily="34" charset="0"/>
              </a:rPr>
              <a:t> 2023年12月27日，局党委下发《关于印发&lt;关于推动煤田地质事业高质量发展的实施意见&gt;的通知》（皖煤地党发[2023]51号），要求局属各队（院）党委、两淮控股集团党委、局机关党委、勘查院党支部和局机关各部门，认真贯彻落实2023年第15次局党委会研究通过的《关于推动煤田地质事业高质量发展的实施意见》（以下简称《实施意见》），</a:t>
            </a:r>
            <a:r>
              <a:rPr lang="en-US" altLang="zh-CN" sz="2600" dirty="0">
                <a:solidFill>
                  <a:srgbClr val="FF0000"/>
                </a:solidFill>
                <a:effectLst>
                  <a:reflection blurRad="6350" stA="55000" endA="300" endPos="45500" dir="5400000" sy="-100000" algn="bl" rotWithShape="0"/>
                </a:effectLst>
                <a:latin typeface="黑体" panose="02010609060101010101" charset="-122"/>
                <a:ea typeface="黑体" panose="02010609060101010101" charset="-122"/>
                <a:sym typeface="Calibri" panose="020F0502020204030204" pitchFamily="34" charset="0"/>
              </a:rPr>
              <a:t>在全局上下迅速兴起学习、宣传、贯彻《实施意见》的热潮，统一思想、提高认识，踔厉奋发、勇毅前行，奋力推动煤田地质事业高质量发展。</a:t>
            </a:r>
            <a:endParaRPr lang="en-US" altLang="zh-CN" sz="2600" dirty="0">
              <a:solidFill>
                <a:srgbClr val="FF0000"/>
              </a:solidFill>
              <a:effectLst>
                <a:reflection blurRad="6350" stA="55000" endA="300" endPos="45500" dir="5400000" sy="-100000" algn="bl" rotWithShape="0"/>
              </a:effectLst>
              <a:latin typeface="黑体" panose="02010609060101010101" charset="-122"/>
              <a:ea typeface="黑体" panose="02010609060101010101" charset="-122"/>
              <a:sym typeface="Calibri" panose="020F0502020204030204" pitchFamily="34" charset="0"/>
            </a:endParaRPr>
          </a:p>
        </p:txBody>
      </p:sp>
      <p:grpSp>
        <p:nvGrpSpPr>
          <p:cNvPr id="6" name="组合 5"/>
          <p:cNvGrpSpPr/>
          <p:nvPr/>
        </p:nvGrpSpPr>
        <p:grpSpPr>
          <a:xfrm>
            <a:off x="1216343" y="5993765"/>
            <a:ext cx="8476615" cy="346075"/>
            <a:chOff x="1648192" y="5824024"/>
            <a:chExt cx="8906526" cy="424377"/>
          </a:xfrm>
        </p:grpSpPr>
        <p:sp>
          <p:nvSpPr>
            <p:cNvPr id="7" name="圆角矩形 6"/>
            <p:cNvSpPr/>
            <p:nvPr/>
          </p:nvSpPr>
          <p:spPr>
            <a:xfrm>
              <a:off x="1648192" y="5824024"/>
              <a:ext cx="2171700" cy="424377"/>
            </a:xfrm>
            <a:prstGeom prst="roundRect">
              <a:avLst>
                <a:gd name="adj" fmla="val 0"/>
              </a:avLst>
            </a:prstGeom>
            <a:solidFill>
              <a:srgbClr val="3537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 name="圆角矩形 7"/>
            <p:cNvSpPr/>
            <p:nvPr/>
          </p:nvSpPr>
          <p:spPr>
            <a:xfrm>
              <a:off x="3893820" y="5824024"/>
              <a:ext cx="2171700" cy="424377"/>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9" name="圆角矩形 8"/>
            <p:cNvSpPr/>
            <p:nvPr/>
          </p:nvSpPr>
          <p:spPr>
            <a:xfrm>
              <a:off x="6135118" y="5824024"/>
              <a:ext cx="2171700" cy="424377"/>
            </a:xfrm>
            <a:prstGeom prst="roundRect">
              <a:avLst>
                <a:gd name="adj" fmla="val 0"/>
              </a:avLst>
            </a:prstGeom>
            <a:solidFill>
              <a:srgbClr val="3537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 name="圆角矩形 9"/>
            <p:cNvSpPr/>
            <p:nvPr/>
          </p:nvSpPr>
          <p:spPr>
            <a:xfrm>
              <a:off x="8383018" y="5824024"/>
              <a:ext cx="2171700" cy="424377"/>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p14:dur="2000" advTm="5000"/>
    </mc:Choice>
    <mc:Fallback>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3" grpId="0" bldLvl="0" animBg="1"/>
      <p:bldP spid="1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83590" y="2270125"/>
            <a:ext cx="10189210" cy="1676400"/>
          </a:xfrm>
          <a:prstGeom prst="rect">
            <a:avLst/>
          </a:prstGeom>
          <a:gradFill>
            <a:gsLst>
              <a:gs pos="0">
                <a:srgbClr val="E30000"/>
              </a:gs>
              <a:gs pos="100000">
                <a:srgbClr val="760303"/>
              </a:gs>
            </a:gsLst>
            <a:lin ang="16200000" scaled="0"/>
          </a:gradFill>
          <a:ln w="12700" cap="flat" cmpd="sng" algn="ctr">
            <a:noFill/>
            <a:prstDash val="solid"/>
            <a:miter lim="800000"/>
          </a:ln>
          <a:effectLst/>
        </p:spPr>
        <p:txBody>
          <a:bodyPr lIns="1488000" tIns="0" bIns="48000" anchor="ctr"/>
          <a:p>
            <a:pPr algn="just" defTabSz="1097280">
              <a:defRPr/>
            </a:pPr>
            <a:endParaRPr lang="zh-CN" altLang="en-US" sz="4800" b="1" dirty="0">
              <a:solidFill>
                <a:srgbClr val="006D46"/>
              </a:solidFill>
              <a:latin typeface="华文中宋" panose="02010600040101010101" pitchFamily="2" charset="-122"/>
              <a:ea typeface="华文中宋" panose="02010600040101010101" pitchFamily="2" charset="-122"/>
            </a:endParaRPr>
          </a:p>
        </p:txBody>
      </p:sp>
      <p:sp>
        <p:nvSpPr>
          <p:cNvPr id="50" name="矩形 49"/>
          <p:cNvSpPr/>
          <p:nvPr/>
        </p:nvSpPr>
        <p:spPr>
          <a:xfrm>
            <a:off x="3031808" y="2613660"/>
            <a:ext cx="8550910" cy="829945"/>
          </a:xfrm>
          <a:prstGeom prst="rect">
            <a:avLst/>
          </a:prstGeom>
        </p:spPr>
        <p:txBody>
          <a:bodyPr wrap="square">
            <a:spAutoFit/>
          </a:bodyPr>
          <a:p>
            <a:pPr algn="l" defTabSz="1097280">
              <a:lnSpc>
                <a:spcPct val="120000"/>
              </a:lnSpc>
              <a:spcBef>
                <a:spcPts val="0"/>
              </a:spcBef>
              <a:spcAft>
                <a:spcPts val="0"/>
              </a:spcAft>
            </a:pPr>
            <a:r>
              <a:rPr lang="zh-CN" altLang="en-US" sz="4000" b="1" dirty="0">
                <a:solidFill>
                  <a:prstClr val="white"/>
                </a:solidFill>
                <a:latin typeface="微软雅黑" panose="020B0503020204020204" pitchFamily="34" charset="-122"/>
                <a:ea typeface="微软雅黑" panose="020B0503020204020204" pitchFamily="34" charset="-122"/>
              </a:rPr>
              <a:t>《实施意见》框架结构</a:t>
            </a:r>
            <a:endParaRPr lang="zh-CN" altLang="en-US" sz="4000" b="1" dirty="0">
              <a:solidFill>
                <a:prstClr val="white"/>
              </a:solidFill>
              <a:latin typeface="微软雅黑" panose="020B0503020204020204" pitchFamily="34" charset="-122"/>
              <a:ea typeface="微软雅黑" panose="020B0503020204020204" pitchFamily="34" charset="-122"/>
            </a:endParaRPr>
          </a:p>
        </p:txBody>
      </p:sp>
      <p:sp>
        <p:nvSpPr>
          <p:cNvPr id="52" name="梯形 51"/>
          <p:cNvSpPr/>
          <p:nvPr/>
        </p:nvSpPr>
        <p:spPr>
          <a:xfrm>
            <a:off x="1448358" y="2095459"/>
            <a:ext cx="1560000" cy="288032"/>
          </a:xfrm>
          <a:prstGeom prst="trapezoid">
            <a:avLst>
              <a:gd name="adj" fmla="val 4043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srgbClr val="C00000"/>
              </a:solidFill>
              <a:latin typeface="Calibri" panose="020F0502020204030204"/>
              <a:ea typeface="宋体" panose="02010600030101010101" pitchFamily="2" charset="-122"/>
            </a:endParaRPr>
          </a:p>
        </p:txBody>
      </p:sp>
      <p:sp>
        <p:nvSpPr>
          <p:cNvPr id="49" name="任意多边形 8"/>
          <p:cNvSpPr/>
          <p:nvPr/>
        </p:nvSpPr>
        <p:spPr bwMode="auto">
          <a:xfrm>
            <a:off x="1554781" y="2095460"/>
            <a:ext cx="1325033" cy="1348316"/>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bg1">
              <a:lumMod val="95000"/>
            </a:schemeClr>
          </a:solidFill>
          <a:ln w="12700" algn="ctr">
            <a:solidFill>
              <a:srgbClr val="C00000"/>
            </a:solidFill>
            <a:miter lim="800000"/>
          </a:ln>
        </p:spPr>
        <p:txBody>
          <a:bodyPr tIns="0" bIns="480000" anchor="ctr"/>
          <a:p>
            <a:pPr algn="ctr" defTabSz="1097280">
              <a:spcBef>
                <a:spcPts val="3200"/>
              </a:spcBef>
              <a:buClr>
                <a:srgbClr val="4F81BD"/>
              </a:buClr>
              <a:buSzPct val="60000"/>
            </a:pPr>
            <a:r>
              <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rPr>
              <a:t>一</a:t>
            </a:r>
            <a:endPar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endParaRPr>
          </a:p>
        </p:txBody>
      </p:sp>
    </p:spTree>
  </p:cSld>
  <p:clrMapOvr>
    <a:masterClrMapping/>
  </p:clrMapOvr>
  <mc:AlternateContent xmlns:mc="http://schemas.openxmlformats.org/markup-compatibility/2006">
    <mc:Choice xmlns:p14="http://schemas.microsoft.com/office/powerpoint/2010/main" Requires="p14">
      <p:transition p14:dur="200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750"/>
                                        <p:tgtEl>
                                          <p:spTgt spid="52"/>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up)">
                                      <p:cBhvr>
                                        <p:cTn id="15" dur="500"/>
                                        <p:tgtEl>
                                          <p:spTgt spid="4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bldLvl="0" animBg="1"/>
      <p:bldP spid="50" grpId="0"/>
      <p:bldP spid="5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3"/>
          <p:cNvSpPr>
            <a:spLocks noChangeArrowheads="1"/>
          </p:cNvSpPr>
          <p:nvPr/>
        </p:nvSpPr>
        <p:spPr bwMode="auto">
          <a:xfrm>
            <a:off x="198755" y="1445895"/>
            <a:ext cx="10527665" cy="4826000"/>
          </a:xfrm>
          <a:prstGeom prst="roundRect">
            <a:avLst>
              <a:gd name="adj" fmla="val 7989"/>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283018" y="2902926"/>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1282383" y="2522855"/>
            <a:ext cx="0" cy="16332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2078673" y="2727960"/>
            <a:ext cx="294640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C00000"/>
                </a:solidFill>
                <a:latin typeface="黑体" panose="02010609060101010101" charset="-122"/>
                <a:ea typeface="黑体" panose="02010609060101010101" charset="-122"/>
                <a:sym typeface="Calibri" panose="020F0502020204030204" pitchFamily="34" charset="0"/>
              </a:rPr>
              <a:t>引言</a:t>
            </a:r>
            <a:endParaRPr lang="en-US" altLang="zh-CN" sz="2200" dirty="0">
              <a:latin typeface="黑体" panose="02010609060101010101" charset="-122"/>
              <a:ea typeface="黑体" panose="02010609060101010101" charset="-122"/>
              <a:sym typeface="Calibri" panose="020F0502020204030204" pitchFamily="34" charset="0"/>
            </a:endParaRPr>
          </a:p>
        </p:txBody>
      </p:sp>
      <p:grpSp>
        <p:nvGrpSpPr>
          <p:cNvPr id="60" name="组合 59"/>
          <p:cNvGrpSpPr/>
          <p:nvPr/>
        </p:nvGrpSpPr>
        <p:grpSpPr>
          <a:xfrm>
            <a:off x="585404" y="1889328"/>
            <a:ext cx="4778706" cy="661122"/>
            <a:chOff x="1226053" y="2289998"/>
            <a:chExt cx="5481964" cy="758416"/>
          </a:xfrm>
        </p:grpSpPr>
        <p:grpSp>
          <p:nvGrpSpPr>
            <p:cNvPr id="61" name="组合 60"/>
            <p:cNvGrpSpPr/>
            <p:nvPr/>
          </p:nvGrpSpPr>
          <p:grpSpPr>
            <a:xfrm>
              <a:off x="1452252" y="2383555"/>
              <a:ext cx="5255765" cy="619911"/>
              <a:chOff x="4757369" y="4188620"/>
              <a:chExt cx="7333287" cy="480967"/>
            </a:xfrm>
            <a:effectLst>
              <a:outerShdw blurRad="50800" dist="38100" dir="2700000" algn="tl" rotWithShape="0">
                <a:prstClr val="black">
                  <a:alpha val="40000"/>
                </a:prstClr>
              </a:outerShdw>
            </a:effectLst>
          </p:grpSpPr>
          <p:sp>
            <p:nvSpPr>
              <p:cNvPr id="62" name="圆角矩形 58"/>
              <p:cNvSpPr/>
              <p:nvPr/>
            </p:nvSpPr>
            <p:spPr>
              <a:xfrm>
                <a:off x="4757369" y="4188620"/>
                <a:ext cx="7332271" cy="480967"/>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5815436" y="4245138"/>
                <a:ext cx="6275220" cy="3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《实施意见》</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26053" y="2289998"/>
              <a:ext cx="758416"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1" name="组合 70"/>
          <p:cNvGrpSpPr/>
          <p:nvPr/>
        </p:nvGrpSpPr>
        <p:grpSpPr>
          <a:xfrm>
            <a:off x="1283018" y="4078946"/>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8" name="文本框 77"/>
          <p:cNvSpPr txBox="1"/>
          <p:nvPr/>
        </p:nvSpPr>
        <p:spPr>
          <a:xfrm>
            <a:off x="1945323" y="3945890"/>
            <a:ext cx="2753995"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2200" dirty="0">
                <a:solidFill>
                  <a:srgbClr val="C00000"/>
                </a:solidFill>
                <a:latin typeface="黑体" panose="02010609060101010101" charset="-122"/>
                <a:ea typeface="黑体" panose="02010609060101010101" charset="-122"/>
                <a:sym typeface="Calibri" panose="020F0502020204030204" pitchFamily="34" charset="0"/>
              </a:rPr>
              <a:t>正文</a:t>
            </a:r>
            <a:endParaRPr lang="en-US" altLang="zh-CN" sz="2200" dirty="0">
              <a:latin typeface="黑体" panose="02010609060101010101" charset="-122"/>
              <a:ea typeface="黑体" panose="02010609060101010101" charset="-122"/>
              <a:sym typeface="Calibri" panose="020F0502020204030204" pitchFamily="34" charset="0"/>
            </a:endParaRPr>
          </a:p>
        </p:txBody>
      </p:sp>
      <p:sp>
        <p:nvSpPr>
          <p:cNvPr id="41" name="PA-102244"/>
          <p:cNvSpPr txBox="1"/>
          <p:nvPr>
            <p:custDataLst>
              <p:tags r:id="rId1"/>
            </p:custDataLst>
          </p:nvPr>
        </p:nvSpPr>
        <p:spPr>
          <a:xfrm>
            <a:off x="80328" y="1045210"/>
            <a:ext cx="6798310" cy="723265"/>
          </a:xfrm>
          <a:prstGeom prst="rect">
            <a:avLst/>
          </a:prstGeom>
          <a:solidFill>
            <a:srgbClr val="C00000"/>
          </a:solidFill>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110000"/>
              </a:lnSpc>
              <a:defRPr/>
            </a:pPr>
            <a:r>
              <a:rPr lang="en-US"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a:t>
            </a: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《实施意见》框架结构</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pic>
        <p:nvPicPr>
          <p:cNvPr id="2" name="图片 1" descr="logo"/>
          <p:cNvPicPr>
            <a:picLocks noChangeAspect="1"/>
          </p:cNvPicPr>
          <p:nvPr/>
        </p:nvPicPr>
        <p:blipFill>
          <a:blip r:embed="rId2"/>
          <a:stretch>
            <a:fillRect/>
          </a:stretch>
        </p:blipFill>
        <p:spPr>
          <a:xfrm>
            <a:off x="670243" y="1971040"/>
            <a:ext cx="496570" cy="449580"/>
          </a:xfrm>
          <a:prstGeom prst="rect">
            <a:avLst/>
          </a:prstGeom>
        </p:spPr>
      </p:pic>
      <p:cxnSp>
        <p:nvCxnSpPr>
          <p:cNvPr id="4" name="直接连接符 3"/>
          <p:cNvCxnSpPr/>
          <p:nvPr/>
        </p:nvCxnSpPr>
        <p:spPr>
          <a:xfrm>
            <a:off x="2762568" y="4154805"/>
            <a:ext cx="217360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3"/>
            </p:custDataLst>
          </p:nvPr>
        </p:nvCxnSpPr>
        <p:spPr>
          <a:xfrm>
            <a:off x="4433888" y="2931160"/>
            <a:ext cx="0" cy="237998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446588" y="2859746"/>
            <a:ext cx="662268" cy="173986"/>
            <a:chOff x="5219488" y="4682325"/>
            <a:chExt cx="662268" cy="173986"/>
          </a:xfrm>
        </p:grpSpPr>
        <p:cxnSp>
          <p:nvCxnSpPr>
            <p:cNvPr id="14" name="直接连接符 13"/>
            <p:cNvCxnSpPr/>
            <p:nvPr>
              <p:custDataLst>
                <p:tags r:id="rId4"/>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圆: 空心 15"/>
            <p:cNvSpPr/>
            <p:nvPr>
              <p:custDataLst>
                <p:tags r:id="rId5"/>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440873" y="3481411"/>
            <a:ext cx="662268" cy="173986"/>
            <a:chOff x="5219488" y="4682325"/>
            <a:chExt cx="662268" cy="173986"/>
          </a:xfrm>
        </p:grpSpPr>
        <p:cxnSp>
          <p:nvCxnSpPr>
            <p:cNvPr id="17" name="直接连接符 16"/>
            <p:cNvCxnSpPr/>
            <p:nvPr>
              <p:custDataLst>
                <p:tags r:id="rId6"/>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圆: 空心 15"/>
            <p:cNvSpPr/>
            <p:nvPr>
              <p:custDataLst>
                <p:tags r:id="rId7"/>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447223" y="4078946"/>
            <a:ext cx="662268" cy="173986"/>
            <a:chOff x="5219488" y="4682325"/>
            <a:chExt cx="662268" cy="173986"/>
          </a:xfrm>
        </p:grpSpPr>
        <p:cxnSp>
          <p:nvCxnSpPr>
            <p:cNvPr id="20" name="直接连接符 19"/>
            <p:cNvCxnSpPr/>
            <p:nvPr>
              <p:custDataLst>
                <p:tags r:id="rId8"/>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圆: 空心 15"/>
            <p:cNvSpPr/>
            <p:nvPr>
              <p:custDataLst>
                <p:tags r:id="rId9"/>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447223" y="4646001"/>
            <a:ext cx="662268" cy="173986"/>
            <a:chOff x="5219488" y="4682325"/>
            <a:chExt cx="662268" cy="173986"/>
          </a:xfrm>
        </p:grpSpPr>
        <p:cxnSp>
          <p:nvCxnSpPr>
            <p:cNvPr id="23" name="直接连接符 22"/>
            <p:cNvCxnSpPr/>
            <p:nvPr>
              <p:custDataLst>
                <p:tags r:id="rId10"/>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圆: 空心 15"/>
            <p:cNvSpPr/>
            <p:nvPr>
              <p:custDataLst>
                <p:tags r:id="rId11"/>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441508" y="5231471"/>
            <a:ext cx="662268" cy="173986"/>
            <a:chOff x="5219488" y="4682325"/>
            <a:chExt cx="662268" cy="173986"/>
          </a:xfrm>
        </p:grpSpPr>
        <p:cxnSp>
          <p:nvCxnSpPr>
            <p:cNvPr id="27" name="直接连接符 26"/>
            <p:cNvCxnSpPr/>
            <p:nvPr>
              <p:custDataLst>
                <p:tags r:id="rId12"/>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圆: 空心 15"/>
            <p:cNvSpPr/>
            <p:nvPr>
              <p:custDataLst>
                <p:tags r:id="rId13"/>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9" name="文本框 28"/>
          <p:cNvSpPr txBox="1"/>
          <p:nvPr>
            <p:custDataLst>
              <p:tags r:id="rId14"/>
            </p:custDataLst>
          </p:nvPr>
        </p:nvSpPr>
        <p:spPr>
          <a:xfrm>
            <a:off x="5175568" y="2687320"/>
            <a:ext cx="437515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0070C0"/>
                </a:solidFill>
                <a:latin typeface="黑体" panose="02010609060101010101" charset="-122"/>
                <a:ea typeface="黑体" panose="02010609060101010101" charset="-122"/>
                <a:sym typeface="Calibri" panose="020F0502020204030204" pitchFamily="34" charset="0"/>
              </a:rPr>
              <a:t>一、高质量发展战略目标；</a:t>
            </a:r>
            <a:endParaRPr sz="2200" dirty="0">
              <a:solidFill>
                <a:srgbClr val="0070C0"/>
              </a:solidFill>
              <a:latin typeface="黑体" panose="02010609060101010101" charset="-122"/>
              <a:ea typeface="黑体" panose="02010609060101010101" charset="-122"/>
              <a:sym typeface="Calibri" panose="020F0502020204030204" pitchFamily="34" charset="0"/>
            </a:endParaRPr>
          </a:p>
        </p:txBody>
      </p:sp>
      <p:sp>
        <p:nvSpPr>
          <p:cNvPr id="30" name="文本框 29"/>
          <p:cNvSpPr txBox="1"/>
          <p:nvPr>
            <p:custDataLst>
              <p:tags r:id="rId15"/>
            </p:custDataLst>
          </p:nvPr>
        </p:nvSpPr>
        <p:spPr>
          <a:xfrm>
            <a:off x="5187633" y="3270885"/>
            <a:ext cx="437515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0070C0"/>
                </a:solidFill>
                <a:latin typeface="黑体" panose="02010609060101010101" charset="-122"/>
                <a:ea typeface="黑体" panose="02010609060101010101" charset="-122"/>
                <a:sym typeface="Calibri" panose="020F0502020204030204" pitchFamily="34" charset="0"/>
              </a:rPr>
              <a:t>二、实施“两翼齐飞”战略；</a:t>
            </a:r>
            <a:endParaRPr sz="2200" dirty="0">
              <a:solidFill>
                <a:srgbClr val="0070C0"/>
              </a:solidFill>
              <a:latin typeface="黑体" panose="02010609060101010101" charset="-122"/>
              <a:ea typeface="黑体" panose="02010609060101010101" charset="-122"/>
              <a:sym typeface="Calibri" panose="020F0502020204030204" pitchFamily="34" charset="0"/>
            </a:endParaRPr>
          </a:p>
        </p:txBody>
      </p:sp>
      <p:sp>
        <p:nvSpPr>
          <p:cNvPr id="31" name="文本框 30"/>
          <p:cNvSpPr txBox="1"/>
          <p:nvPr>
            <p:custDataLst>
              <p:tags r:id="rId16"/>
            </p:custDataLst>
          </p:nvPr>
        </p:nvSpPr>
        <p:spPr>
          <a:xfrm>
            <a:off x="5169853" y="3902710"/>
            <a:ext cx="533082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0070C0"/>
                </a:solidFill>
                <a:latin typeface="黑体" panose="02010609060101010101" charset="-122"/>
                <a:ea typeface="黑体" panose="02010609060101010101" charset="-122"/>
                <a:sym typeface="Calibri" panose="020F0502020204030204" pitchFamily="34" charset="0"/>
              </a:rPr>
              <a:t>三、强化要素支撑，加快提升核心竞争力；</a:t>
            </a:r>
            <a:endParaRPr sz="2200" dirty="0">
              <a:solidFill>
                <a:srgbClr val="0070C0"/>
              </a:solidFill>
              <a:latin typeface="黑体" panose="02010609060101010101" charset="-122"/>
              <a:ea typeface="黑体" panose="02010609060101010101" charset="-122"/>
              <a:sym typeface="Calibri" panose="020F0502020204030204" pitchFamily="34" charset="0"/>
            </a:endParaRPr>
          </a:p>
        </p:txBody>
      </p:sp>
      <p:sp>
        <p:nvSpPr>
          <p:cNvPr id="32" name="文本框 31"/>
          <p:cNvSpPr txBox="1"/>
          <p:nvPr>
            <p:custDataLst>
              <p:tags r:id="rId17"/>
            </p:custDataLst>
          </p:nvPr>
        </p:nvSpPr>
        <p:spPr>
          <a:xfrm>
            <a:off x="5176203" y="4449445"/>
            <a:ext cx="437515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0070C0"/>
                </a:solidFill>
                <a:latin typeface="黑体" panose="02010609060101010101" charset="-122"/>
                <a:ea typeface="黑体" panose="02010609060101010101" charset="-122"/>
                <a:sym typeface="Calibri" panose="020F0502020204030204" pitchFamily="34" charset="0"/>
              </a:rPr>
              <a:t>四、重点任务；</a:t>
            </a:r>
            <a:endParaRPr sz="2200" dirty="0">
              <a:solidFill>
                <a:srgbClr val="0070C0"/>
              </a:solidFill>
              <a:latin typeface="黑体" panose="02010609060101010101" charset="-122"/>
              <a:ea typeface="黑体" panose="02010609060101010101" charset="-122"/>
              <a:sym typeface="Calibri" panose="020F0502020204030204" pitchFamily="34" charset="0"/>
            </a:endParaRPr>
          </a:p>
        </p:txBody>
      </p:sp>
      <p:sp>
        <p:nvSpPr>
          <p:cNvPr id="33" name="文本框 32"/>
          <p:cNvSpPr txBox="1"/>
          <p:nvPr>
            <p:custDataLst>
              <p:tags r:id="rId18"/>
            </p:custDataLst>
          </p:nvPr>
        </p:nvSpPr>
        <p:spPr>
          <a:xfrm>
            <a:off x="5169853" y="4949190"/>
            <a:ext cx="5064125" cy="86042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dirty="0">
                <a:solidFill>
                  <a:srgbClr val="0070C0"/>
                </a:solidFill>
                <a:latin typeface="黑体" panose="02010609060101010101" charset="-122"/>
                <a:ea typeface="黑体" panose="02010609060101010101" charset="-122"/>
                <a:sym typeface="Calibri" panose="020F0502020204030204" pitchFamily="34" charset="0"/>
              </a:rPr>
              <a:t>五、一刻不停全面从严治党，以高质量党建引领高质量发展。</a:t>
            </a:r>
            <a:endParaRPr sz="2200" dirty="0">
              <a:solidFill>
                <a:srgbClr val="0070C0"/>
              </a:solidFill>
              <a:latin typeface="黑体" panose="02010609060101010101" charset="-122"/>
              <a:ea typeface="黑体" panose="02010609060101010101" charset="-122"/>
              <a:sym typeface="Calibri" panose="020F0502020204030204" pitchFamily="34" charset="0"/>
            </a:endParaRPr>
          </a:p>
        </p:txBody>
      </p:sp>
      <p:sp>
        <p:nvSpPr>
          <p:cNvPr id="34" name="文本框 33"/>
          <p:cNvSpPr txBox="1"/>
          <p:nvPr>
            <p:custDataLst>
              <p:tags r:id="rId19"/>
            </p:custDataLst>
          </p:nvPr>
        </p:nvSpPr>
        <p:spPr>
          <a:xfrm>
            <a:off x="1476058" y="3095625"/>
            <a:ext cx="294640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lang="en-US" altLang="zh-CN" sz="2200" dirty="0">
                <a:latin typeface="黑体" panose="02010609060101010101" charset="-122"/>
                <a:ea typeface="黑体" panose="02010609060101010101" charset="-122"/>
                <a:sym typeface="Calibri" panose="020F0502020204030204" pitchFamily="34" charset="0"/>
              </a:rPr>
              <a:t>（制定的背景和依据）</a:t>
            </a:r>
            <a:endParaRPr lang="en-US" altLang="zh-CN" sz="2200" dirty="0">
              <a:latin typeface="黑体" panose="02010609060101010101" charset="-122"/>
              <a:ea typeface="黑体" panose="02010609060101010101" charset="-122"/>
              <a:sym typeface="Calibri" panose="020F0502020204030204" pitchFamily="34" charset="0"/>
            </a:endParaRPr>
          </a:p>
        </p:txBody>
      </p:sp>
      <p:sp>
        <p:nvSpPr>
          <p:cNvPr id="35" name="文本框 34"/>
          <p:cNvSpPr txBox="1"/>
          <p:nvPr>
            <p:custDataLst>
              <p:tags r:id="rId20"/>
            </p:custDataLst>
          </p:nvPr>
        </p:nvSpPr>
        <p:spPr>
          <a:xfrm>
            <a:off x="1493203" y="4368165"/>
            <a:ext cx="2753995"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lang="en-US" altLang="zh-CN" sz="2200" dirty="0">
                <a:latin typeface="黑体" panose="02010609060101010101" charset="-122"/>
                <a:ea typeface="黑体" panose="02010609060101010101" charset="-122"/>
                <a:sym typeface="Calibri" panose="020F0502020204030204" pitchFamily="34" charset="0"/>
              </a:rPr>
              <a:t>（五大部分）</a:t>
            </a:r>
            <a:endParaRPr lang="en-US" altLang="zh-CN" sz="2200" dirty="0">
              <a:latin typeface="黑体" panose="02010609060101010101" charset="-122"/>
              <a:ea typeface="黑体" panose="02010609060101010101"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2000" advTm="7000"/>
    </mc:Choice>
    <mc:Fallback>
      <p:transition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par>
                                <p:cTn id="8" presetID="2" presetClass="entr" presetSubtype="1"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 calcmode="lin" valueType="num">
                                      <p:cBhvr additive="base">
                                        <p:cTn id="10" dur="500" fill="hold"/>
                                        <p:tgtEl>
                                          <p:spTgt spid="58"/>
                                        </p:tgtEl>
                                        <p:attrNameLst>
                                          <p:attrName>ppt_x</p:attrName>
                                        </p:attrNameLst>
                                      </p:cBhvr>
                                      <p:tavLst>
                                        <p:tav tm="0">
                                          <p:val>
                                            <p:strVal val="#ppt_x"/>
                                          </p:val>
                                        </p:tav>
                                        <p:tav tm="100000">
                                          <p:val>
                                            <p:strVal val="#ppt_x"/>
                                          </p:val>
                                        </p:tav>
                                      </p:tavLst>
                                    </p:anim>
                                    <p:anim calcmode="lin" valueType="num">
                                      <p:cBhvr additive="base">
                                        <p:cTn id="11" dur="500" fill="hold"/>
                                        <p:tgtEl>
                                          <p:spTgt spid="58"/>
                                        </p:tgtEl>
                                        <p:attrNameLst>
                                          <p:attrName>ppt_y</p:attrName>
                                        </p:attrNameLst>
                                      </p:cBhvr>
                                      <p:tavLst>
                                        <p:tav tm="0">
                                          <p:val>
                                            <p:strVal val="0-#ppt_h/2"/>
                                          </p:val>
                                        </p:tav>
                                        <p:tav tm="100000">
                                          <p:val>
                                            <p:strVal val="#ppt_y"/>
                                          </p:val>
                                        </p:tav>
                                      </p:tavLst>
                                    </p:anim>
                                  </p:childTnLst>
                                </p:cTn>
                              </p:par>
                              <p:par>
                                <p:cTn id="12" presetID="22" presetClass="entr" presetSubtype="8" fill="hold" nodeType="with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left)">
                                      <p:cBhvr>
                                        <p:cTn id="14" dur="500"/>
                                        <p:tgtEl>
                                          <p:spTgt spid="55"/>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1+#ppt_w/2"/>
                                          </p:val>
                                        </p:tav>
                                        <p:tav tm="100000">
                                          <p:val>
                                            <p:strVal val="#ppt_x"/>
                                          </p:val>
                                        </p:tav>
                                      </p:tavLst>
                                    </p:anim>
                                    <p:anim calcmode="lin" valueType="num">
                                      <p:cBhvr additive="base">
                                        <p:cTn id="19" dur="500" fill="hold"/>
                                        <p:tgtEl>
                                          <p:spTgt spid="5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1+#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left)">
                                      <p:cBhvr>
                                        <p:cTn id="27" dur="500"/>
                                        <p:tgtEl>
                                          <p:spTgt spid="71"/>
                                        </p:tgtEl>
                                      </p:cBhvr>
                                    </p:animEffect>
                                  </p:childTnLst>
                                </p:cTn>
                              </p:par>
                            </p:childTnLst>
                          </p:cTn>
                        </p:par>
                        <p:par>
                          <p:cTn id="28" fill="hold">
                            <p:stCondLst>
                              <p:cond delay="1500"/>
                            </p:stCondLst>
                            <p:childTnLst>
                              <p:par>
                                <p:cTn id="29" presetID="2" presetClass="entr" presetSubtype="2"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additive="base">
                                        <p:cTn id="31" dur="500" fill="hold"/>
                                        <p:tgtEl>
                                          <p:spTgt spid="78"/>
                                        </p:tgtEl>
                                        <p:attrNameLst>
                                          <p:attrName>ppt_x</p:attrName>
                                        </p:attrNameLst>
                                      </p:cBhvr>
                                      <p:tavLst>
                                        <p:tav tm="0">
                                          <p:val>
                                            <p:strVal val="1+#ppt_w/2"/>
                                          </p:val>
                                        </p:tav>
                                        <p:tav tm="100000">
                                          <p:val>
                                            <p:strVal val="#ppt_x"/>
                                          </p:val>
                                        </p:tav>
                                      </p:tavLst>
                                    </p:anim>
                                    <p:anim calcmode="lin" valueType="num">
                                      <p:cBhvr additive="base">
                                        <p:cTn id="32" dur="500" fill="hold"/>
                                        <p:tgtEl>
                                          <p:spTgt spid="7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1+#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1"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0-#ppt_h/2"/>
                                          </p:val>
                                        </p:tav>
                                        <p:tav tm="100000">
                                          <p:val>
                                            <p:strVal val="#ppt_y"/>
                                          </p:val>
                                        </p:tav>
                                      </p:tavLst>
                                    </p:anim>
                                  </p:childTnLst>
                                </p:cTn>
                              </p:par>
                              <p:par>
                                <p:cTn id="46" presetID="22" presetClass="entr" presetSubtype="8"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par>
                                <p:cTn id="55" presetID="22" presetClass="entr" presetSubtype="8"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2500"/>
                            </p:stCondLst>
                            <p:childTnLst>
                              <p:par>
                                <p:cTn id="62" presetID="2" presetClass="entr" presetSubtype="2"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20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1+#ppt_w/2"/>
                                          </p:val>
                                        </p:tav>
                                        <p:tav tm="100000">
                                          <p:val>
                                            <p:strVal val="#ppt_x"/>
                                          </p:val>
                                        </p:tav>
                                      </p:tavLst>
                                    </p:anim>
                                    <p:anim calcmode="lin" valueType="num">
                                      <p:cBhvr additive="base">
                                        <p:cTn id="69" dur="500" fill="hold"/>
                                        <p:tgtEl>
                                          <p:spTgt spid="30"/>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400"/>
                                  </p:stCondLst>
                                  <p:childTnLst>
                                    <p:set>
                                      <p:cBhvr>
                                        <p:cTn id="71" dur="1" fill="hold">
                                          <p:stCondLst>
                                            <p:cond delay="0"/>
                                          </p:stCondLst>
                                        </p:cTn>
                                        <p:tgtEl>
                                          <p:spTgt spid="31"/>
                                        </p:tgtEl>
                                        <p:attrNameLst>
                                          <p:attrName>style.visibility</p:attrName>
                                        </p:attrNameLst>
                                      </p:cBhvr>
                                      <p:to>
                                        <p:strVal val="visible"/>
                                      </p:to>
                                    </p:set>
                                    <p:anim calcmode="lin" valueType="num">
                                      <p:cBhvr additive="base">
                                        <p:cTn id="72" dur="500" fill="hold"/>
                                        <p:tgtEl>
                                          <p:spTgt spid="31"/>
                                        </p:tgtEl>
                                        <p:attrNameLst>
                                          <p:attrName>ppt_x</p:attrName>
                                        </p:attrNameLst>
                                      </p:cBhvr>
                                      <p:tavLst>
                                        <p:tav tm="0">
                                          <p:val>
                                            <p:strVal val="1+#ppt_w/2"/>
                                          </p:val>
                                        </p:tav>
                                        <p:tav tm="100000">
                                          <p:val>
                                            <p:strVal val="#ppt_x"/>
                                          </p:val>
                                        </p:tav>
                                      </p:tavLst>
                                    </p:anim>
                                    <p:anim calcmode="lin" valueType="num">
                                      <p:cBhvr additive="base">
                                        <p:cTn id="73" dur="500" fill="hold"/>
                                        <p:tgtEl>
                                          <p:spTgt spid="31"/>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60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1+#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80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8" grpId="0"/>
      <p:bldP spid="41" grpId="0" bldLvl="0" animBg="1"/>
      <p:bldP spid="29" grpId="0"/>
      <p:bldP spid="30" grpId="0"/>
      <p:bldP spid="31" grpId="0"/>
      <p:bldP spid="32" grpId="0"/>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83590" y="2270125"/>
            <a:ext cx="10188575" cy="1676400"/>
          </a:xfrm>
          <a:prstGeom prst="rect">
            <a:avLst/>
          </a:prstGeom>
          <a:gradFill>
            <a:gsLst>
              <a:gs pos="0">
                <a:srgbClr val="E30000"/>
              </a:gs>
              <a:gs pos="100000">
                <a:srgbClr val="760303"/>
              </a:gs>
            </a:gsLst>
            <a:lin ang="16200000" scaled="0"/>
          </a:gradFill>
          <a:ln w="12700" cap="flat" cmpd="sng" algn="ctr">
            <a:noFill/>
            <a:prstDash val="solid"/>
            <a:miter lim="800000"/>
          </a:ln>
          <a:effectLst/>
        </p:spPr>
        <p:txBody>
          <a:bodyPr lIns="1488000" tIns="0" bIns="48000" anchor="ctr"/>
          <a:p>
            <a:pPr algn="just" defTabSz="1097280">
              <a:defRPr/>
            </a:pPr>
            <a:endParaRPr lang="zh-CN" altLang="en-US" sz="4800" b="1" dirty="0">
              <a:solidFill>
                <a:srgbClr val="006D46"/>
              </a:solidFill>
              <a:latin typeface="华文中宋" panose="02010600040101010101" pitchFamily="2" charset="-122"/>
              <a:ea typeface="华文中宋" panose="02010600040101010101" pitchFamily="2" charset="-122"/>
            </a:endParaRPr>
          </a:p>
        </p:txBody>
      </p:sp>
      <p:sp>
        <p:nvSpPr>
          <p:cNvPr id="50" name="矩形 49"/>
          <p:cNvSpPr/>
          <p:nvPr/>
        </p:nvSpPr>
        <p:spPr>
          <a:xfrm>
            <a:off x="3031808" y="2613660"/>
            <a:ext cx="8550910" cy="829945"/>
          </a:xfrm>
          <a:prstGeom prst="rect">
            <a:avLst/>
          </a:prstGeom>
        </p:spPr>
        <p:txBody>
          <a:bodyPr wrap="square">
            <a:spAutoFit/>
          </a:bodyPr>
          <a:p>
            <a:pPr algn="l" defTabSz="1097280">
              <a:lnSpc>
                <a:spcPct val="120000"/>
              </a:lnSpc>
              <a:spcBef>
                <a:spcPts val="0"/>
              </a:spcBef>
              <a:spcAft>
                <a:spcPts val="0"/>
              </a:spcAft>
            </a:pPr>
            <a:r>
              <a:rPr lang="zh-CN" altLang="en-US" sz="4000" b="1" dirty="0">
                <a:solidFill>
                  <a:prstClr val="white"/>
                </a:solidFill>
                <a:latin typeface="微软雅黑" panose="020B0503020204020204" pitchFamily="34" charset="-122"/>
                <a:ea typeface="微软雅黑" panose="020B0503020204020204" pitchFamily="34" charset="-122"/>
              </a:rPr>
              <a:t>《实施意见》核心要义</a:t>
            </a:r>
            <a:endParaRPr lang="zh-CN" altLang="en-US" sz="4000" b="1" dirty="0">
              <a:solidFill>
                <a:prstClr val="white"/>
              </a:solidFill>
              <a:latin typeface="微软雅黑" panose="020B0503020204020204" pitchFamily="34" charset="-122"/>
              <a:ea typeface="微软雅黑" panose="020B0503020204020204" pitchFamily="34" charset="-122"/>
            </a:endParaRPr>
          </a:p>
        </p:txBody>
      </p:sp>
      <p:sp>
        <p:nvSpPr>
          <p:cNvPr id="52" name="梯形 51"/>
          <p:cNvSpPr/>
          <p:nvPr/>
        </p:nvSpPr>
        <p:spPr>
          <a:xfrm>
            <a:off x="1448358" y="2095459"/>
            <a:ext cx="1560000" cy="288032"/>
          </a:xfrm>
          <a:prstGeom prst="trapezoid">
            <a:avLst>
              <a:gd name="adj" fmla="val 4043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srgbClr val="C00000"/>
              </a:solidFill>
              <a:latin typeface="Calibri" panose="020F0502020204030204"/>
              <a:ea typeface="宋体" panose="02010600030101010101" pitchFamily="2" charset="-122"/>
            </a:endParaRPr>
          </a:p>
        </p:txBody>
      </p:sp>
      <p:sp>
        <p:nvSpPr>
          <p:cNvPr id="49" name="任意多边形 8"/>
          <p:cNvSpPr/>
          <p:nvPr/>
        </p:nvSpPr>
        <p:spPr bwMode="auto">
          <a:xfrm>
            <a:off x="1554781" y="2095460"/>
            <a:ext cx="1325033" cy="1348316"/>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bg1">
              <a:lumMod val="95000"/>
            </a:schemeClr>
          </a:solidFill>
          <a:ln w="12700" algn="ctr">
            <a:solidFill>
              <a:srgbClr val="C00000"/>
            </a:solidFill>
            <a:miter lim="800000"/>
          </a:ln>
        </p:spPr>
        <p:txBody>
          <a:bodyPr tIns="0" bIns="480000" anchor="ctr"/>
          <a:p>
            <a:pPr algn="ctr" defTabSz="1097280">
              <a:spcBef>
                <a:spcPts val="3200"/>
              </a:spcBef>
              <a:buClr>
                <a:srgbClr val="4F81BD"/>
              </a:buClr>
              <a:buSzPct val="60000"/>
            </a:pPr>
            <a:r>
              <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rPr>
              <a:t>二</a:t>
            </a:r>
            <a:endPar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endParaRPr>
          </a:p>
        </p:txBody>
      </p:sp>
    </p:spTree>
  </p:cSld>
  <p:clrMapOvr>
    <a:masterClrMapping/>
  </p:clrMapOvr>
  <mc:AlternateContent xmlns:mc="http://schemas.openxmlformats.org/markup-compatibility/2006">
    <mc:Choice xmlns:p14="http://schemas.microsoft.com/office/powerpoint/2010/main" Requires="p14">
      <p:transition p14:dur="200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750"/>
                                        <p:tgtEl>
                                          <p:spTgt spid="52"/>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up)">
                                      <p:cBhvr>
                                        <p:cTn id="15" dur="500"/>
                                        <p:tgtEl>
                                          <p:spTgt spid="4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bldLvl="0" animBg="1"/>
      <p:bldP spid="50" grpId="0"/>
      <p:bldP spid="5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3"/>
          <p:cNvSpPr>
            <a:spLocks noChangeArrowheads="1"/>
          </p:cNvSpPr>
          <p:nvPr>
            <p:custDataLst>
              <p:tags r:id="rId1"/>
            </p:custDataLst>
          </p:nvPr>
        </p:nvSpPr>
        <p:spPr bwMode="auto">
          <a:xfrm>
            <a:off x="-635" y="1445895"/>
            <a:ext cx="10859135" cy="5067300"/>
          </a:xfrm>
          <a:prstGeom prst="roundRect">
            <a:avLst>
              <a:gd name="adj" fmla="val 7989"/>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766" t="-1" r="16126" b="53150"/>
          <a:stretch>
            <a:fillRect/>
          </a:stretch>
        </p:blipFill>
        <p:spPr bwMode="auto">
          <a:xfrm rot="17940000" flipH="1">
            <a:off x="-993774" y="3475355"/>
            <a:ext cx="5608320" cy="157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组合 7"/>
          <p:cNvGrpSpPr/>
          <p:nvPr/>
        </p:nvGrpSpPr>
        <p:grpSpPr>
          <a:xfrm>
            <a:off x="1885316" y="1484630"/>
            <a:ext cx="3723004" cy="1130935"/>
            <a:chOff x="5440203" y="1135759"/>
            <a:chExt cx="3347800" cy="1017041"/>
          </a:xfrm>
        </p:grpSpPr>
        <p:sp>
          <p:nvSpPr>
            <p:cNvPr id="9" name="等腰三角形 8"/>
            <p:cNvSpPr/>
            <p:nvPr/>
          </p:nvSpPr>
          <p:spPr>
            <a:xfrm rot="17937233">
              <a:off x="5309069" y="1315779"/>
              <a:ext cx="936104" cy="576064"/>
            </a:xfrm>
            <a:prstGeom prst="triangle">
              <a:avLst/>
            </a:prstGeom>
            <a:solidFill>
              <a:srgbClr val="003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0" name="等腰三角形 5"/>
            <p:cNvSpPr/>
            <p:nvPr/>
          </p:nvSpPr>
          <p:spPr>
            <a:xfrm rot="1020000" flipH="1" flipV="1">
              <a:off x="5440203" y="1452196"/>
              <a:ext cx="605928" cy="662858"/>
            </a:xfrm>
            <a:custGeom>
              <a:avLst/>
              <a:gdLst>
                <a:gd name="connsiteX0" fmla="*/ 605928 w 605928"/>
                <a:gd name="connsiteY0" fmla="*/ 576064 h 662858"/>
                <a:gd name="connsiteX1" fmla="*/ 0 w 605928"/>
                <a:gd name="connsiteY1" fmla="*/ 662858 h 662858"/>
                <a:gd name="connsiteX2" fmla="*/ 131877 w 605928"/>
                <a:gd name="connsiteY2" fmla="*/ 7384 h 662858"/>
                <a:gd name="connsiteX3" fmla="*/ 137876 w 605928"/>
                <a:gd name="connsiteY3" fmla="*/ 0 h 662858"/>
                <a:gd name="connsiteX4" fmla="*/ 605928 w 605928"/>
                <a:gd name="connsiteY4" fmla="*/ 576064 h 662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28" h="662858">
                  <a:moveTo>
                    <a:pt x="605928" y="576064"/>
                  </a:moveTo>
                  <a:lnTo>
                    <a:pt x="0" y="662858"/>
                  </a:lnTo>
                  <a:lnTo>
                    <a:pt x="131877" y="7384"/>
                  </a:lnTo>
                  <a:lnTo>
                    <a:pt x="137876" y="0"/>
                  </a:lnTo>
                  <a:lnTo>
                    <a:pt x="605928" y="57606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2" name="矩形 13"/>
            <p:cNvSpPr/>
            <p:nvPr/>
          </p:nvSpPr>
          <p:spPr>
            <a:xfrm>
              <a:off x="5799073" y="1557096"/>
              <a:ext cx="1394052" cy="595704"/>
            </a:xfrm>
            <a:custGeom>
              <a:avLst/>
              <a:gdLst/>
              <a:ahLst/>
              <a:cxnLst/>
              <a:rect l="l" t="t" r="r" b="b"/>
              <a:pathLst>
                <a:path w="1394052" h="595704">
                  <a:moveTo>
                    <a:pt x="323925" y="0"/>
                  </a:moveTo>
                  <a:lnTo>
                    <a:pt x="1394052" y="0"/>
                  </a:lnTo>
                  <a:lnTo>
                    <a:pt x="1394052" y="595704"/>
                  </a:lnTo>
                  <a:lnTo>
                    <a:pt x="0" y="595704"/>
                  </a:lnTo>
                  <a:lnTo>
                    <a:pt x="0" y="591250"/>
                  </a:lnTo>
                  <a:lnTo>
                    <a:pt x="7162" y="58643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3" name="矩形 13"/>
            <p:cNvSpPr/>
            <p:nvPr/>
          </p:nvSpPr>
          <p:spPr>
            <a:xfrm>
              <a:off x="7052720" y="1557194"/>
              <a:ext cx="1735283" cy="59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grpSp>
      <p:grpSp>
        <p:nvGrpSpPr>
          <p:cNvPr id="14" name="组合 13"/>
          <p:cNvGrpSpPr/>
          <p:nvPr/>
        </p:nvGrpSpPr>
        <p:grpSpPr>
          <a:xfrm>
            <a:off x="1379856" y="2384425"/>
            <a:ext cx="4228465" cy="1130935"/>
            <a:chOff x="5440201" y="1135760"/>
            <a:chExt cx="3802607" cy="1017040"/>
          </a:xfrm>
        </p:grpSpPr>
        <p:sp>
          <p:nvSpPr>
            <p:cNvPr id="15" name="等腰三角形 14"/>
            <p:cNvSpPr/>
            <p:nvPr/>
          </p:nvSpPr>
          <p:spPr>
            <a:xfrm rot="17937233">
              <a:off x="5309068" y="1315780"/>
              <a:ext cx="936104" cy="576064"/>
            </a:xfrm>
            <a:prstGeom prst="triangle">
              <a:avLst/>
            </a:prstGeom>
            <a:solidFill>
              <a:srgbClr val="003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6" name="等腰三角形 5"/>
            <p:cNvSpPr/>
            <p:nvPr/>
          </p:nvSpPr>
          <p:spPr>
            <a:xfrm rot="1020000" flipH="1" flipV="1">
              <a:off x="5440201" y="1452196"/>
              <a:ext cx="605928" cy="662858"/>
            </a:xfrm>
            <a:custGeom>
              <a:avLst/>
              <a:gdLst>
                <a:gd name="connsiteX0" fmla="*/ 605928 w 605928"/>
                <a:gd name="connsiteY0" fmla="*/ 576064 h 662858"/>
                <a:gd name="connsiteX1" fmla="*/ 0 w 605928"/>
                <a:gd name="connsiteY1" fmla="*/ 662858 h 662858"/>
                <a:gd name="connsiteX2" fmla="*/ 131877 w 605928"/>
                <a:gd name="connsiteY2" fmla="*/ 7384 h 662858"/>
                <a:gd name="connsiteX3" fmla="*/ 137876 w 605928"/>
                <a:gd name="connsiteY3" fmla="*/ 0 h 662858"/>
                <a:gd name="connsiteX4" fmla="*/ 605928 w 605928"/>
                <a:gd name="connsiteY4" fmla="*/ 576064 h 662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28" h="662858">
                  <a:moveTo>
                    <a:pt x="605928" y="576064"/>
                  </a:moveTo>
                  <a:lnTo>
                    <a:pt x="0" y="662858"/>
                  </a:lnTo>
                  <a:lnTo>
                    <a:pt x="131877" y="7384"/>
                  </a:lnTo>
                  <a:lnTo>
                    <a:pt x="137876" y="0"/>
                  </a:lnTo>
                  <a:lnTo>
                    <a:pt x="605928" y="576064"/>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7" name="矩形 13"/>
            <p:cNvSpPr/>
            <p:nvPr/>
          </p:nvSpPr>
          <p:spPr>
            <a:xfrm>
              <a:off x="5799072" y="1557096"/>
              <a:ext cx="1394052" cy="595704"/>
            </a:xfrm>
            <a:custGeom>
              <a:avLst/>
              <a:gdLst/>
              <a:ahLst/>
              <a:cxnLst/>
              <a:rect l="l" t="t" r="r" b="b"/>
              <a:pathLst>
                <a:path w="1394052" h="595704">
                  <a:moveTo>
                    <a:pt x="323925" y="0"/>
                  </a:moveTo>
                  <a:lnTo>
                    <a:pt x="1394052" y="0"/>
                  </a:lnTo>
                  <a:lnTo>
                    <a:pt x="1394052" y="595704"/>
                  </a:lnTo>
                  <a:lnTo>
                    <a:pt x="0" y="595704"/>
                  </a:lnTo>
                  <a:lnTo>
                    <a:pt x="0" y="591250"/>
                  </a:lnTo>
                  <a:lnTo>
                    <a:pt x="7162" y="586436"/>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18" name="矩形 13"/>
            <p:cNvSpPr/>
            <p:nvPr/>
          </p:nvSpPr>
          <p:spPr>
            <a:xfrm>
              <a:off x="7052922" y="1557096"/>
              <a:ext cx="2189886" cy="59570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grpSp>
      <p:grpSp>
        <p:nvGrpSpPr>
          <p:cNvPr id="19" name="组合 18"/>
          <p:cNvGrpSpPr/>
          <p:nvPr/>
        </p:nvGrpSpPr>
        <p:grpSpPr>
          <a:xfrm>
            <a:off x="822326" y="3313430"/>
            <a:ext cx="4813299" cy="1130935"/>
            <a:chOff x="5440201" y="1135760"/>
            <a:chExt cx="4328650" cy="1017040"/>
          </a:xfrm>
        </p:grpSpPr>
        <p:sp>
          <p:nvSpPr>
            <p:cNvPr id="20" name="等腰三角形 19"/>
            <p:cNvSpPr/>
            <p:nvPr/>
          </p:nvSpPr>
          <p:spPr>
            <a:xfrm rot="17937233">
              <a:off x="5309068" y="1315780"/>
              <a:ext cx="936104" cy="576064"/>
            </a:xfrm>
            <a:prstGeom prst="triangle">
              <a:avLst/>
            </a:prstGeom>
            <a:solidFill>
              <a:srgbClr val="003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1" name="等腰三角形 5"/>
            <p:cNvSpPr/>
            <p:nvPr/>
          </p:nvSpPr>
          <p:spPr>
            <a:xfrm rot="1020000" flipH="1" flipV="1">
              <a:off x="5440201" y="1452196"/>
              <a:ext cx="605928" cy="662858"/>
            </a:xfrm>
            <a:custGeom>
              <a:avLst/>
              <a:gdLst>
                <a:gd name="connsiteX0" fmla="*/ 605928 w 605928"/>
                <a:gd name="connsiteY0" fmla="*/ 576064 h 662858"/>
                <a:gd name="connsiteX1" fmla="*/ 0 w 605928"/>
                <a:gd name="connsiteY1" fmla="*/ 662858 h 662858"/>
                <a:gd name="connsiteX2" fmla="*/ 131877 w 605928"/>
                <a:gd name="connsiteY2" fmla="*/ 7384 h 662858"/>
                <a:gd name="connsiteX3" fmla="*/ 137876 w 605928"/>
                <a:gd name="connsiteY3" fmla="*/ 0 h 662858"/>
                <a:gd name="connsiteX4" fmla="*/ 605928 w 605928"/>
                <a:gd name="connsiteY4" fmla="*/ 576064 h 662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28" h="662858">
                  <a:moveTo>
                    <a:pt x="605928" y="576064"/>
                  </a:moveTo>
                  <a:lnTo>
                    <a:pt x="0" y="662858"/>
                  </a:lnTo>
                  <a:lnTo>
                    <a:pt x="131877" y="7384"/>
                  </a:lnTo>
                  <a:lnTo>
                    <a:pt x="137876" y="0"/>
                  </a:lnTo>
                  <a:lnTo>
                    <a:pt x="605928" y="576064"/>
                  </a:lnTo>
                  <a:close/>
                </a:path>
              </a:pathLst>
            </a:custGeom>
            <a:solidFill>
              <a:srgbClr val="005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2" name="矩形 13"/>
            <p:cNvSpPr/>
            <p:nvPr/>
          </p:nvSpPr>
          <p:spPr>
            <a:xfrm>
              <a:off x="5799072" y="1557096"/>
              <a:ext cx="1394052" cy="595704"/>
            </a:xfrm>
            <a:custGeom>
              <a:avLst/>
              <a:gdLst/>
              <a:ahLst/>
              <a:cxnLst/>
              <a:rect l="l" t="t" r="r" b="b"/>
              <a:pathLst>
                <a:path w="1394052" h="595704">
                  <a:moveTo>
                    <a:pt x="323925" y="0"/>
                  </a:moveTo>
                  <a:lnTo>
                    <a:pt x="1394052" y="0"/>
                  </a:lnTo>
                  <a:lnTo>
                    <a:pt x="1394052" y="595704"/>
                  </a:lnTo>
                  <a:lnTo>
                    <a:pt x="0" y="595704"/>
                  </a:lnTo>
                  <a:lnTo>
                    <a:pt x="0" y="591250"/>
                  </a:lnTo>
                  <a:lnTo>
                    <a:pt x="7162" y="58643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3" name="矩形 13"/>
            <p:cNvSpPr/>
            <p:nvPr/>
          </p:nvSpPr>
          <p:spPr>
            <a:xfrm>
              <a:off x="7052880" y="1557195"/>
              <a:ext cx="2715971" cy="59560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grpSp>
      <p:sp>
        <p:nvSpPr>
          <p:cNvPr id="56" name="文本框 81"/>
          <p:cNvSpPr txBox="1">
            <a:spLocks noChangeArrowheads="1"/>
          </p:cNvSpPr>
          <p:nvPr/>
        </p:nvSpPr>
        <p:spPr bwMode="auto">
          <a:xfrm>
            <a:off x="3218816" y="2065655"/>
            <a:ext cx="2038985"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pPr>
            <a:r>
              <a:rPr sz="24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一个战略目标</a:t>
            </a:r>
            <a:endParaRPr sz="24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57" name="文本框 81"/>
          <p:cNvSpPr txBox="1">
            <a:spLocks noChangeArrowheads="1"/>
          </p:cNvSpPr>
          <p:nvPr/>
        </p:nvSpPr>
        <p:spPr bwMode="auto">
          <a:xfrm>
            <a:off x="2575243" y="2974975"/>
            <a:ext cx="3094355"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pPr>
            <a:r>
              <a:rPr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实施</a:t>
            </a:r>
            <a:r>
              <a:rPr lang="en-US"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a:t>
            </a:r>
            <a:r>
              <a:rPr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两翼齐飞</a:t>
            </a:r>
            <a:r>
              <a:rPr lang="en-US"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a:t>
            </a:r>
            <a:r>
              <a:rPr lang="zh-CN" altLang="en-US"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战略</a:t>
            </a:r>
            <a:endParaRPr lang="zh-CN" altLang="en-US" sz="2200" b="1" dirty="0">
              <a:solidFill>
                <a:prstClr val="white"/>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58" name="文本框 81"/>
          <p:cNvSpPr txBox="1">
            <a:spLocks noChangeArrowheads="1"/>
          </p:cNvSpPr>
          <p:nvPr/>
        </p:nvSpPr>
        <p:spPr bwMode="auto">
          <a:xfrm>
            <a:off x="2163763" y="3898265"/>
            <a:ext cx="3375025"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097280">
              <a:spcAft>
                <a:spcPts val="800"/>
              </a:spcAft>
            </a:pPr>
            <a:r>
              <a:rPr sz="2400" b="1" dirty="0">
                <a:solidFill>
                  <a:prstClr val="white"/>
                </a:solidFill>
                <a:latin typeface="微软雅黑" panose="020B0503020204020204" pitchFamily="34" charset="-122"/>
                <a:ea typeface="微软雅黑" panose="020B0503020204020204" pitchFamily="34" charset="-122"/>
              </a:rPr>
              <a:t>打造</a:t>
            </a:r>
            <a:r>
              <a:rPr lang="en-US" sz="2400" b="1" dirty="0">
                <a:solidFill>
                  <a:prstClr val="white"/>
                </a:solidFill>
                <a:latin typeface="微软雅黑" panose="020B0503020204020204" pitchFamily="34" charset="-122"/>
                <a:ea typeface="微软雅黑" panose="020B0503020204020204" pitchFamily="34" charset="-122"/>
              </a:rPr>
              <a:t>”</a:t>
            </a:r>
            <a:r>
              <a:rPr sz="2400" b="1" dirty="0">
                <a:solidFill>
                  <a:prstClr val="white"/>
                </a:solidFill>
                <a:latin typeface="微软雅黑" panose="020B0503020204020204" pitchFamily="34" charset="-122"/>
                <a:ea typeface="微软雅黑" panose="020B0503020204020204" pitchFamily="34" charset="-122"/>
              </a:rPr>
              <a:t>四个要素</a:t>
            </a:r>
            <a:r>
              <a:rPr lang="en-US" sz="2400" b="1" dirty="0">
                <a:solidFill>
                  <a:prstClr val="white"/>
                </a:solidFill>
                <a:latin typeface="微软雅黑" panose="020B0503020204020204" pitchFamily="34" charset="-122"/>
                <a:ea typeface="微软雅黑" panose="020B0503020204020204" pitchFamily="34" charset="-122"/>
              </a:rPr>
              <a:t>”</a:t>
            </a:r>
            <a:r>
              <a:rPr sz="2400" b="1" dirty="0">
                <a:solidFill>
                  <a:prstClr val="white"/>
                </a:solidFill>
                <a:latin typeface="微软雅黑" panose="020B0503020204020204" pitchFamily="34" charset="-122"/>
                <a:ea typeface="微软雅黑" panose="020B0503020204020204" pitchFamily="34" charset="-122"/>
              </a:rPr>
              <a:t>优势</a:t>
            </a:r>
            <a:endParaRPr sz="2400" b="1" dirty="0">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98451" y="4248785"/>
            <a:ext cx="5324476" cy="1143635"/>
            <a:chOff x="5440201" y="1135760"/>
            <a:chExt cx="4788357" cy="1028461"/>
          </a:xfrm>
        </p:grpSpPr>
        <p:sp>
          <p:nvSpPr>
            <p:cNvPr id="25" name="等腰三角形 24"/>
            <p:cNvSpPr/>
            <p:nvPr/>
          </p:nvSpPr>
          <p:spPr>
            <a:xfrm rot="17937233">
              <a:off x="5309068" y="1315780"/>
              <a:ext cx="936104" cy="576064"/>
            </a:xfrm>
            <a:prstGeom prst="triangle">
              <a:avLst/>
            </a:prstGeom>
            <a:solidFill>
              <a:srgbClr val="003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6" name="等腰三角形 5"/>
            <p:cNvSpPr/>
            <p:nvPr/>
          </p:nvSpPr>
          <p:spPr>
            <a:xfrm rot="1020000" flipH="1" flipV="1">
              <a:off x="5440201" y="1452196"/>
              <a:ext cx="605928" cy="662858"/>
            </a:xfrm>
            <a:custGeom>
              <a:avLst/>
              <a:gdLst>
                <a:gd name="connsiteX0" fmla="*/ 605928 w 605928"/>
                <a:gd name="connsiteY0" fmla="*/ 576064 h 662858"/>
                <a:gd name="connsiteX1" fmla="*/ 0 w 605928"/>
                <a:gd name="connsiteY1" fmla="*/ 662858 h 662858"/>
                <a:gd name="connsiteX2" fmla="*/ 131877 w 605928"/>
                <a:gd name="connsiteY2" fmla="*/ 7384 h 662858"/>
                <a:gd name="connsiteX3" fmla="*/ 137876 w 605928"/>
                <a:gd name="connsiteY3" fmla="*/ 0 h 662858"/>
                <a:gd name="connsiteX4" fmla="*/ 605928 w 605928"/>
                <a:gd name="connsiteY4" fmla="*/ 576064 h 662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28" h="662858">
                  <a:moveTo>
                    <a:pt x="605928" y="576064"/>
                  </a:moveTo>
                  <a:lnTo>
                    <a:pt x="0" y="662858"/>
                  </a:lnTo>
                  <a:lnTo>
                    <a:pt x="131877" y="7384"/>
                  </a:lnTo>
                  <a:lnTo>
                    <a:pt x="137876" y="0"/>
                  </a:lnTo>
                  <a:lnTo>
                    <a:pt x="605928" y="576064"/>
                  </a:lnTo>
                  <a:close/>
                </a:path>
              </a:pathLst>
            </a:custGeom>
            <a:solidFill>
              <a:srgbClr val="2D9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7" name="矩形 13"/>
            <p:cNvSpPr/>
            <p:nvPr/>
          </p:nvSpPr>
          <p:spPr>
            <a:xfrm>
              <a:off x="5799072" y="1567946"/>
              <a:ext cx="1394052" cy="595704"/>
            </a:xfrm>
            <a:custGeom>
              <a:avLst/>
              <a:gdLst/>
              <a:ahLst/>
              <a:cxnLst/>
              <a:rect l="l" t="t" r="r" b="b"/>
              <a:pathLst>
                <a:path w="1394052" h="595704">
                  <a:moveTo>
                    <a:pt x="323925" y="0"/>
                  </a:moveTo>
                  <a:lnTo>
                    <a:pt x="1394052" y="0"/>
                  </a:lnTo>
                  <a:lnTo>
                    <a:pt x="1394052" y="595704"/>
                  </a:lnTo>
                  <a:lnTo>
                    <a:pt x="0" y="595704"/>
                  </a:lnTo>
                  <a:lnTo>
                    <a:pt x="0" y="591250"/>
                  </a:lnTo>
                  <a:lnTo>
                    <a:pt x="7162" y="586436"/>
                  </a:lnTo>
                  <a:close/>
                </a:path>
              </a:pathLst>
            </a:custGeom>
            <a:solidFill>
              <a:srgbClr val="2D9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28" name="矩形 13"/>
            <p:cNvSpPr/>
            <p:nvPr/>
          </p:nvSpPr>
          <p:spPr>
            <a:xfrm>
              <a:off x="7052881" y="1568616"/>
              <a:ext cx="3175677" cy="595605"/>
            </a:xfrm>
            <a:prstGeom prst="rect">
              <a:avLst/>
            </a:prstGeom>
            <a:solidFill>
              <a:srgbClr val="2D9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2400">
                <a:solidFill>
                  <a:prstClr val="white"/>
                </a:solidFill>
                <a:latin typeface="Calibri" panose="020F0502020204030204"/>
                <a:ea typeface="宋体" panose="02010600030101010101" pitchFamily="2" charset="-122"/>
              </a:endParaRPr>
            </a:p>
          </p:txBody>
        </p:sp>
      </p:grpSp>
      <p:sp>
        <p:nvSpPr>
          <p:cNvPr id="29" name="文本框 81"/>
          <p:cNvSpPr txBox="1">
            <a:spLocks noChangeArrowheads="1"/>
          </p:cNvSpPr>
          <p:nvPr/>
        </p:nvSpPr>
        <p:spPr bwMode="auto">
          <a:xfrm>
            <a:off x="1792923" y="4846320"/>
            <a:ext cx="3712210"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defTabSz="1097280">
              <a:spcAft>
                <a:spcPts val="800"/>
              </a:spcAft>
            </a:pPr>
            <a:r>
              <a:rPr lang="zh-CN" sz="2400" b="1" dirty="0">
                <a:solidFill>
                  <a:prstClr val="white"/>
                </a:solidFill>
                <a:latin typeface="微软雅黑" panose="020B0503020204020204" pitchFamily="34" charset="-122"/>
                <a:ea typeface="微软雅黑" panose="020B0503020204020204" pitchFamily="34" charset="-122"/>
              </a:rPr>
              <a:t>聚焦</a:t>
            </a:r>
            <a:r>
              <a:rPr sz="2400" b="1" dirty="0">
                <a:solidFill>
                  <a:prstClr val="white"/>
                </a:solidFill>
                <a:latin typeface="微软雅黑" panose="020B0503020204020204" pitchFamily="34" charset="-122"/>
                <a:ea typeface="微软雅黑" panose="020B0503020204020204" pitchFamily="34" charset="-122"/>
              </a:rPr>
              <a:t>八项重点任务（举措）</a:t>
            </a:r>
            <a:endParaRPr sz="2400" b="1" dirty="0">
              <a:solidFill>
                <a:prstClr val="white"/>
              </a:solidFill>
              <a:latin typeface="微软雅黑" panose="020B0503020204020204" pitchFamily="34" charset="-122"/>
              <a:ea typeface="微软雅黑" panose="020B0503020204020204" pitchFamily="34" charset="-122"/>
            </a:endParaRPr>
          </a:p>
        </p:txBody>
      </p:sp>
      <p:sp>
        <p:nvSpPr>
          <p:cNvPr id="41" name="PA-102244"/>
          <p:cNvSpPr txBox="1"/>
          <p:nvPr>
            <p:custDataLst>
              <p:tags r:id="rId3"/>
            </p:custDataLst>
          </p:nvPr>
        </p:nvSpPr>
        <p:spPr>
          <a:xfrm>
            <a:off x="-21272" y="969010"/>
            <a:ext cx="7339330" cy="723265"/>
          </a:xfrm>
          <a:prstGeom prst="rect">
            <a:avLst/>
          </a:prstGeom>
          <a:solidFill>
            <a:srgbClr val="C00000"/>
          </a:solidFill>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110000"/>
              </a:lnSpc>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《实施意见》</a:t>
            </a:r>
            <a:r>
              <a:rPr lang="zh-CN"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核心要义：</a:t>
            </a:r>
            <a:r>
              <a:rPr lang="en-US" altLang="zh-CN"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“12481”</a:t>
            </a:r>
            <a:r>
              <a:rPr lang="zh-CN" altLang="en-US"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总体工作思路</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3" name="组合 2"/>
          <p:cNvGrpSpPr/>
          <p:nvPr/>
        </p:nvGrpSpPr>
        <p:grpSpPr>
          <a:xfrm>
            <a:off x="-222249" y="5178425"/>
            <a:ext cx="5830570" cy="1130935"/>
            <a:chOff x="5440201" y="1135760"/>
            <a:chExt cx="5243493" cy="1017040"/>
          </a:xfrm>
        </p:grpSpPr>
        <p:sp>
          <p:nvSpPr>
            <p:cNvPr id="4" name="等腰三角形 3"/>
            <p:cNvSpPr/>
            <p:nvPr>
              <p:custDataLst>
                <p:tags r:id="rId4"/>
              </p:custDataLst>
            </p:nvPr>
          </p:nvSpPr>
          <p:spPr>
            <a:xfrm rot="17937233">
              <a:off x="5309068" y="1315780"/>
              <a:ext cx="936104" cy="576064"/>
            </a:xfrm>
            <a:prstGeom prst="triangle">
              <a:avLst/>
            </a:prstGeom>
            <a:solidFill>
              <a:srgbClr val="003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5" name="等腰三角形 5"/>
            <p:cNvSpPr/>
            <p:nvPr>
              <p:custDataLst>
                <p:tags r:id="rId5"/>
              </p:custDataLst>
            </p:nvPr>
          </p:nvSpPr>
          <p:spPr>
            <a:xfrm rot="1020000" flipH="1" flipV="1">
              <a:off x="5440201" y="1452196"/>
              <a:ext cx="605928" cy="662858"/>
            </a:xfrm>
            <a:custGeom>
              <a:avLst/>
              <a:gdLst>
                <a:gd name="connsiteX0" fmla="*/ 605928 w 605928"/>
                <a:gd name="connsiteY0" fmla="*/ 576064 h 662858"/>
                <a:gd name="connsiteX1" fmla="*/ 0 w 605928"/>
                <a:gd name="connsiteY1" fmla="*/ 662858 h 662858"/>
                <a:gd name="connsiteX2" fmla="*/ 131877 w 605928"/>
                <a:gd name="connsiteY2" fmla="*/ 7384 h 662858"/>
                <a:gd name="connsiteX3" fmla="*/ 137876 w 605928"/>
                <a:gd name="connsiteY3" fmla="*/ 0 h 662858"/>
                <a:gd name="connsiteX4" fmla="*/ 605928 w 605928"/>
                <a:gd name="connsiteY4" fmla="*/ 576064 h 662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928" h="662858">
                  <a:moveTo>
                    <a:pt x="605928" y="576064"/>
                  </a:moveTo>
                  <a:lnTo>
                    <a:pt x="0" y="662858"/>
                  </a:lnTo>
                  <a:lnTo>
                    <a:pt x="131877" y="7384"/>
                  </a:lnTo>
                  <a:lnTo>
                    <a:pt x="137876" y="0"/>
                  </a:lnTo>
                  <a:lnTo>
                    <a:pt x="605928" y="576064"/>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6" name="矩形 13"/>
            <p:cNvSpPr/>
            <p:nvPr>
              <p:custDataLst>
                <p:tags r:id="rId6"/>
              </p:custDataLst>
            </p:nvPr>
          </p:nvSpPr>
          <p:spPr>
            <a:xfrm>
              <a:off x="5799072" y="1557096"/>
              <a:ext cx="1394052" cy="595704"/>
            </a:xfrm>
            <a:custGeom>
              <a:avLst/>
              <a:gdLst/>
              <a:ahLst/>
              <a:cxnLst/>
              <a:rect l="l" t="t" r="r" b="b"/>
              <a:pathLst>
                <a:path w="1394052" h="595704">
                  <a:moveTo>
                    <a:pt x="323925" y="0"/>
                  </a:moveTo>
                  <a:lnTo>
                    <a:pt x="1394052" y="0"/>
                  </a:lnTo>
                  <a:lnTo>
                    <a:pt x="1394052" y="595704"/>
                  </a:lnTo>
                  <a:lnTo>
                    <a:pt x="0" y="595704"/>
                  </a:lnTo>
                  <a:lnTo>
                    <a:pt x="0" y="591250"/>
                  </a:lnTo>
                  <a:lnTo>
                    <a:pt x="7162" y="586436"/>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prstClr val="white"/>
                </a:solidFill>
                <a:latin typeface="Calibri" panose="020F0502020204030204"/>
                <a:ea typeface="宋体" panose="02010600030101010101" pitchFamily="2" charset="-122"/>
              </a:endParaRPr>
            </a:p>
          </p:txBody>
        </p:sp>
        <p:sp>
          <p:nvSpPr>
            <p:cNvPr id="31" name="矩形 13"/>
            <p:cNvSpPr/>
            <p:nvPr>
              <p:custDataLst>
                <p:tags r:id="rId7"/>
              </p:custDataLst>
            </p:nvPr>
          </p:nvSpPr>
          <p:spPr>
            <a:xfrm>
              <a:off x="7052881" y="1557195"/>
              <a:ext cx="3630813" cy="59560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prstClr val="white"/>
                </a:solidFill>
                <a:latin typeface="Calibri" panose="020F0502020204030204"/>
                <a:ea typeface="宋体" panose="02010600030101010101" pitchFamily="2" charset="-122"/>
              </a:endParaRPr>
            </a:p>
          </p:txBody>
        </p:sp>
      </p:grpSp>
      <p:sp>
        <p:nvSpPr>
          <p:cNvPr id="32" name="文本框 81"/>
          <p:cNvSpPr txBox="1">
            <a:spLocks noChangeArrowheads="1"/>
          </p:cNvSpPr>
          <p:nvPr>
            <p:custDataLst>
              <p:tags r:id="rId8"/>
            </p:custDataLst>
          </p:nvPr>
        </p:nvSpPr>
        <p:spPr bwMode="auto">
          <a:xfrm>
            <a:off x="1589088" y="5764530"/>
            <a:ext cx="3632200"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defTabSz="1097280">
              <a:spcAft>
                <a:spcPts val="800"/>
              </a:spcAft>
            </a:pPr>
            <a:r>
              <a:rPr sz="2400" b="1" dirty="0">
                <a:solidFill>
                  <a:prstClr val="white"/>
                </a:solidFill>
                <a:latin typeface="微软雅黑" panose="020B0503020204020204" pitchFamily="34" charset="-122"/>
                <a:ea typeface="微软雅黑" panose="020B0503020204020204" pitchFamily="34" charset="-122"/>
              </a:rPr>
              <a:t>一个根本保障</a:t>
            </a:r>
            <a:endParaRPr sz="2400" b="1" dirty="0">
              <a:solidFill>
                <a:prstClr val="white"/>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2350453" y="1989455"/>
            <a:ext cx="593201" cy="706823"/>
            <a:chOff x="13343" y="4238"/>
            <a:chExt cx="795" cy="947"/>
          </a:xfrm>
        </p:grpSpPr>
        <p:sp>
          <p:nvSpPr>
            <p:cNvPr id="36" name="椭圆 35"/>
            <p:cNvSpPr/>
            <p:nvPr/>
          </p:nvSpPr>
          <p:spPr>
            <a:xfrm>
              <a:off x="13343" y="4276"/>
              <a:ext cx="795" cy="795"/>
            </a:xfrm>
            <a:prstGeom prst="ellipse">
              <a:avLst/>
            </a:prstGeom>
            <a:solidFill>
              <a:srgbClr val="F8FAFD"/>
            </a:solidFill>
            <a:ln>
              <a:noFill/>
            </a:ln>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35" name="文本框 34"/>
            <p:cNvSpPr txBox="1"/>
            <p:nvPr>
              <p:custDataLst>
                <p:tags r:id="rId9"/>
              </p:custDataLst>
            </p:nvPr>
          </p:nvSpPr>
          <p:spPr>
            <a:xfrm>
              <a:off x="13434" y="4238"/>
              <a:ext cx="587" cy="947"/>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p>
              <a:r>
                <a:rPr kumimoji="1" lang="en-US" altLang="zh-CN" sz="4000" b="1">
                  <a:solidFill>
                    <a:srgbClr val="C00000"/>
                  </a:solidFill>
                  <a:latin typeface="方正小标宋简体" panose="03000509000000000000" charset="-122"/>
                  <a:ea typeface="方正小标宋简体" panose="03000509000000000000" charset="-122"/>
                </a:rPr>
                <a:t>1</a:t>
              </a:r>
              <a:endParaRPr kumimoji="1" lang="en-US" altLang="zh-CN" sz="4000" b="1" dirty="0">
                <a:solidFill>
                  <a:srgbClr val="C00000"/>
                </a:solidFill>
                <a:latin typeface="方正小标宋简体" panose="03000509000000000000" charset="-122"/>
                <a:ea typeface="方正小标宋简体" panose="03000509000000000000" charset="-122"/>
              </a:endParaRPr>
            </a:p>
          </p:txBody>
        </p:sp>
      </p:grpSp>
      <p:grpSp>
        <p:nvGrpSpPr>
          <p:cNvPr id="38" name="组合 37"/>
          <p:cNvGrpSpPr/>
          <p:nvPr/>
        </p:nvGrpSpPr>
        <p:grpSpPr>
          <a:xfrm>
            <a:off x="1922463" y="2853055"/>
            <a:ext cx="593201" cy="706823"/>
            <a:chOff x="13343" y="4238"/>
            <a:chExt cx="795" cy="947"/>
          </a:xfrm>
        </p:grpSpPr>
        <p:sp>
          <p:nvSpPr>
            <p:cNvPr id="39" name="椭圆 38"/>
            <p:cNvSpPr/>
            <p:nvPr>
              <p:custDataLst>
                <p:tags r:id="rId10"/>
              </p:custDataLst>
            </p:nvPr>
          </p:nvSpPr>
          <p:spPr>
            <a:xfrm>
              <a:off x="13343" y="4276"/>
              <a:ext cx="795" cy="795"/>
            </a:xfrm>
            <a:prstGeom prst="ellipse">
              <a:avLst/>
            </a:prstGeom>
            <a:solidFill>
              <a:srgbClr val="F8FAFD"/>
            </a:solidFill>
            <a:ln>
              <a:noFill/>
            </a:ln>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40" name="文本框 39"/>
            <p:cNvSpPr txBox="1"/>
            <p:nvPr>
              <p:custDataLst>
                <p:tags r:id="rId11"/>
              </p:custDataLst>
            </p:nvPr>
          </p:nvSpPr>
          <p:spPr>
            <a:xfrm>
              <a:off x="13434" y="4238"/>
              <a:ext cx="587" cy="947"/>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p>
              <a:r>
                <a:rPr kumimoji="1" lang="en-US" altLang="zh-CN" sz="4000" b="1">
                  <a:solidFill>
                    <a:srgbClr val="7030A0"/>
                  </a:solidFill>
                  <a:latin typeface="方正小标宋简体" panose="03000509000000000000" charset="-122"/>
                  <a:ea typeface="方正小标宋简体" panose="03000509000000000000" charset="-122"/>
                </a:rPr>
                <a:t>2</a:t>
              </a:r>
              <a:endParaRPr kumimoji="1" lang="en-US" altLang="zh-CN" sz="4000" b="1" dirty="0">
                <a:solidFill>
                  <a:srgbClr val="7030A0"/>
                </a:solidFill>
                <a:latin typeface="方正小标宋简体" panose="03000509000000000000" charset="-122"/>
                <a:ea typeface="方正小标宋简体" panose="03000509000000000000" charset="-122"/>
              </a:endParaRPr>
            </a:p>
          </p:txBody>
        </p:sp>
      </p:grpSp>
      <p:grpSp>
        <p:nvGrpSpPr>
          <p:cNvPr id="42" name="组合 41"/>
          <p:cNvGrpSpPr/>
          <p:nvPr/>
        </p:nvGrpSpPr>
        <p:grpSpPr>
          <a:xfrm>
            <a:off x="1418273" y="3789045"/>
            <a:ext cx="593201" cy="706823"/>
            <a:chOff x="13343" y="4238"/>
            <a:chExt cx="795" cy="947"/>
          </a:xfrm>
        </p:grpSpPr>
        <p:sp>
          <p:nvSpPr>
            <p:cNvPr id="43" name="椭圆 42"/>
            <p:cNvSpPr/>
            <p:nvPr>
              <p:custDataLst>
                <p:tags r:id="rId12"/>
              </p:custDataLst>
            </p:nvPr>
          </p:nvSpPr>
          <p:spPr>
            <a:xfrm>
              <a:off x="13343" y="4276"/>
              <a:ext cx="795" cy="795"/>
            </a:xfrm>
            <a:prstGeom prst="ellipse">
              <a:avLst/>
            </a:prstGeom>
            <a:solidFill>
              <a:srgbClr val="F8FAFD"/>
            </a:solidFill>
            <a:ln>
              <a:noFill/>
            </a:ln>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44" name="文本框 43"/>
            <p:cNvSpPr txBox="1"/>
            <p:nvPr>
              <p:custDataLst>
                <p:tags r:id="rId13"/>
              </p:custDataLst>
            </p:nvPr>
          </p:nvSpPr>
          <p:spPr>
            <a:xfrm>
              <a:off x="13434" y="4238"/>
              <a:ext cx="587" cy="947"/>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p>
              <a:r>
                <a:rPr kumimoji="1" lang="en-US" altLang="zh-CN" sz="4000" b="1">
                  <a:solidFill>
                    <a:srgbClr val="0070C0"/>
                  </a:solidFill>
                  <a:latin typeface="方正小标宋简体" panose="03000509000000000000" charset="-122"/>
                  <a:ea typeface="方正小标宋简体" panose="03000509000000000000" charset="-122"/>
                </a:rPr>
                <a:t>4</a:t>
              </a:r>
              <a:endParaRPr kumimoji="1" lang="en-US" altLang="zh-CN" sz="4000" b="1" dirty="0">
                <a:solidFill>
                  <a:srgbClr val="0070C0"/>
                </a:solidFill>
                <a:latin typeface="方正小标宋简体" panose="03000509000000000000" charset="-122"/>
                <a:ea typeface="方正小标宋简体" panose="03000509000000000000" charset="-122"/>
              </a:endParaRPr>
            </a:p>
          </p:txBody>
        </p:sp>
      </p:grpSp>
      <p:grpSp>
        <p:nvGrpSpPr>
          <p:cNvPr id="45" name="组合 44"/>
          <p:cNvGrpSpPr/>
          <p:nvPr/>
        </p:nvGrpSpPr>
        <p:grpSpPr>
          <a:xfrm>
            <a:off x="1029018" y="4736465"/>
            <a:ext cx="593201" cy="706823"/>
            <a:chOff x="13343" y="4238"/>
            <a:chExt cx="795" cy="947"/>
          </a:xfrm>
        </p:grpSpPr>
        <p:sp>
          <p:nvSpPr>
            <p:cNvPr id="46" name="椭圆 45"/>
            <p:cNvSpPr/>
            <p:nvPr>
              <p:custDataLst>
                <p:tags r:id="rId14"/>
              </p:custDataLst>
            </p:nvPr>
          </p:nvSpPr>
          <p:spPr>
            <a:xfrm>
              <a:off x="13343" y="4276"/>
              <a:ext cx="795" cy="795"/>
            </a:xfrm>
            <a:prstGeom prst="ellipse">
              <a:avLst/>
            </a:prstGeom>
            <a:solidFill>
              <a:srgbClr val="F8FAFD"/>
            </a:solidFill>
            <a:ln>
              <a:noFill/>
            </a:ln>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47" name="文本框 46"/>
            <p:cNvSpPr txBox="1"/>
            <p:nvPr>
              <p:custDataLst>
                <p:tags r:id="rId15"/>
              </p:custDataLst>
            </p:nvPr>
          </p:nvSpPr>
          <p:spPr>
            <a:xfrm>
              <a:off x="13434" y="4238"/>
              <a:ext cx="587" cy="947"/>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p>
              <a:r>
                <a:rPr kumimoji="1" lang="en-US" altLang="zh-CN" sz="4000" b="1" dirty="0">
                  <a:solidFill>
                    <a:srgbClr val="2D9353"/>
                  </a:solidFill>
                  <a:latin typeface="方正小标宋简体" panose="03000509000000000000" charset="-122"/>
                  <a:ea typeface="方正小标宋简体" panose="03000509000000000000" charset="-122"/>
                </a:rPr>
                <a:t>8</a:t>
              </a:r>
              <a:endParaRPr kumimoji="1" lang="en-US" altLang="zh-CN" sz="4000" b="1" dirty="0">
                <a:solidFill>
                  <a:srgbClr val="2D9353"/>
                </a:solidFill>
                <a:latin typeface="方正小标宋简体" panose="03000509000000000000" charset="-122"/>
                <a:ea typeface="方正小标宋简体" panose="03000509000000000000" charset="-122"/>
              </a:endParaRPr>
            </a:p>
          </p:txBody>
        </p:sp>
      </p:grpSp>
      <p:grpSp>
        <p:nvGrpSpPr>
          <p:cNvPr id="48" name="组合 47"/>
          <p:cNvGrpSpPr/>
          <p:nvPr/>
        </p:nvGrpSpPr>
        <p:grpSpPr>
          <a:xfrm>
            <a:off x="615633" y="5628005"/>
            <a:ext cx="593201" cy="706823"/>
            <a:chOff x="13343" y="4238"/>
            <a:chExt cx="795" cy="947"/>
          </a:xfrm>
        </p:grpSpPr>
        <p:sp>
          <p:nvSpPr>
            <p:cNvPr id="49" name="椭圆 48"/>
            <p:cNvSpPr/>
            <p:nvPr>
              <p:custDataLst>
                <p:tags r:id="rId16"/>
              </p:custDataLst>
            </p:nvPr>
          </p:nvSpPr>
          <p:spPr>
            <a:xfrm>
              <a:off x="13343" y="4276"/>
              <a:ext cx="795" cy="795"/>
            </a:xfrm>
            <a:prstGeom prst="ellipse">
              <a:avLst/>
            </a:prstGeom>
            <a:solidFill>
              <a:srgbClr val="F8FAFD"/>
            </a:solidFill>
            <a:ln>
              <a:noFill/>
            </a:ln>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50" name="文本框 49"/>
            <p:cNvSpPr txBox="1"/>
            <p:nvPr>
              <p:custDataLst>
                <p:tags r:id="rId17"/>
              </p:custDataLst>
            </p:nvPr>
          </p:nvSpPr>
          <p:spPr>
            <a:xfrm>
              <a:off x="13434" y="4238"/>
              <a:ext cx="587" cy="947"/>
            </a:xfrm>
            <a:prstGeom prst="rect">
              <a:avLst/>
            </a:prstGeom>
            <a:noFill/>
            <a:extLst>
              <a:ext uri="{909E8E84-426E-40DD-AFC4-6F175D3DCCD1}">
                <a14:hiddenFill xmlns:a14="http://schemas.microsoft.com/office/drawing/2010/main">
                  <a:solidFill>
                    <a:schemeClr val="accent2"/>
                  </a:solidFill>
                </a14:hiddenFill>
              </a:ext>
            </a:extLst>
          </p:spPr>
          <p:txBody>
            <a:bodyPr wrap="square" rtlCol="0">
              <a:spAutoFit/>
            </a:bodyPr>
            <a:p>
              <a:r>
                <a:rPr kumimoji="1" lang="en-US" altLang="zh-CN" sz="4000" b="1">
                  <a:solidFill>
                    <a:srgbClr val="FF0000"/>
                  </a:solidFill>
                  <a:latin typeface="方正小标宋简体" panose="03000509000000000000" charset="-122"/>
                  <a:ea typeface="方正小标宋简体" panose="03000509000000000000" charset="-122"/>
                </a:rPr>
                <a:t>1</a:t>
              </a:r>
              <a:endParaRPr kumimoji="1" lang="en-US" altLang="zh-CN" sz="4000" b="1" dirty="0">
                <a:solidFill>
                  <a:srgbClr val="FF0000"/>
                </a:solidFill>
                <a:latin typeface="方正小标宋简体" panose="03000509000000000000" charset="-122"/>
                <a:ea typeface="方正小标宋简体" panose="03000509000000000000" charset="-122"/>
              </a:endParaRPr>
            </a:p>
          </p:txBody>
        </p:sp>
      </p:grpSp>
      <p:sp>
        <p:nvSpPr>
          <p:cNvPr id="51" name="右箭头 50"/>
          <p:cNvSpPr/>
          <p:nvPr>
            <p:custDataLst>
              <p:tags r:id="rId18"/>
            </p:custDataLst>
          </p:nvPr>
        </p:nvSpPr>
        <p:spPr>
          <a:xfrm>
            <a:off x="5612448" y="2037715"/>
            <a:ext cx="1068705" cy="469900"/>
          </a:xfrm>
          <a:prstGeom prst="rightArrow">
            <a:avLst>
              <a:gd name="adj1" fmla="val 72581"/>
              <a:gd name="adj2" fmla="val 46774"/>
            </a:avLst>
          </a:prstGeom>
          <a:solidFill>
            <a:schemeClr val="bg1">
              <a:lumMod val="95000"/>
            </a:schemeClr>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2" name="矩形 19"/>
          <p:cNvSpPr>
            <a:spLocks noChangeArrowheads="1"/>
          </p:cNvSpPr>
          <p:nvPr>
            <p:custDataLst>
              <p:tags r:id="rId19"/>
            </p:custDataLst>
          </p:nvPr>
        </p:nvSpPr>
        <p:spPr bwMode="auto">
          <a:xfrm>
            <a:off x="6647498" y="1889760"/>
            <a:ext cx="3896360" cy="628650"/>
          </a:xfrm>
          <a:prstGeom prst="rect">
            <a:avLst/>
          </a:prstGeom>
          <a:noFill/>
          <a:ln w="9525">
            <a:noFill/>
            <a:miter lim="800000"/>
          </a:ln>
        </p:spPr>
        <p:txBody>
          <a:bodyPr lIns="0" tIns="0" rIns="0" bIns="0" anchor="ctr"/>
          <a:p>
            <a:pPr algn="ctr" defTabSz="1097280">
              <a:lnSpc>
                <a:spcPct val="130000"/>
              </a:lnSpc>
              <a:spcBef>
                <a:spcPts val="755"/>
              </a:spcBef>
              <a:spcAft>
                <a:spcPts val="1510"/>
              </a:spcAft>
              <a:buClrTx/>
              <a:buSzTx/>
              <a:buFontTx/>
              <a:defRPr/>
            </a:pPr>
            <a:r>
              <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高质量发展战略目标</a:t>
            </a:r>
            <a:endPar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p:txBody>
      </p:sp>
      <p:sp>
        <p:nvSpPr>
          <p:cNvPr id="53" name="右箭头 52"/>
          <p:cNvSpPr/>
          <p:nvPr>
            <p:custDataLst>
              <p:tags r:id="rId20"/>
            </p:custDataLst>
          </p:nvPr>
        </p:nvSpPr>
        <p:spPr>
          <a:xfrm>
            <a:off x="5612448" y="2926715"/>
            <a:ext cx="1068705" cy="469900"/>
          </a:xfrm>
          <a:prstGeom prst="rightArrow">
            <a:avLst>
              <a:gd name="adj1" fmla="val 72581"/>
              <a:gd name="adj2" fmla="val 46774"/>
            </a:avLst>
          </a:prstGeom>
          <a:solidFill>
            <a:schemeClr val="bg1">
              <a:lumMod val="95000"/>
            </a:schemeClr>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4" name="矩形 19"/>
          <p:cNvSpPr>
            <a:spLocks noChangeArrowheads="1"/>
          </p:cNvSpPr>
          <p:nvPr>
            <p:custDataLst>
              <p:tags r:id="rId21"/>
            </p:custDataLst>
          </p:nvPr>
        </p:nvSpPr>
        <p:spPr bwMode="auto">
          <a:xfrm>
            <a:off x="6698298" y="2740660"/>
            <a:ext cx="3896360" cy="628650"/>
          </a:xfrm>
          <a:prstGeom prst="rect">
            <a:avLst/>
          </a:prstGeom>
          <a:noFill/>
          <a:ln w="9525">
            <a:noFill/>
            <a:miter lim="800000"/>
          </a:ln>
        </p:spPr>
        <p:txBody>
          <a:bodyPr lIns="0" tIns="0" rIns="0" bIns="0" anchor="ctr"/>
          <a:p>
            <a:pPr algn="ctr" defTabSz="1097280">
              <a:lnSpc>
                <a:spcPct val="130000"/>
              </a:lnSpc>
              <a:spcBef>
                <a:spcPts val="755"/>
              </a:spcBef>
              <a:spcAft>
                <a:spcPts val="1510"/>
              </a:spcAft>
              <a:buClrTx/>
              <a:buSzTx/>
              <a:buFontTx/>
              <a:defRPr/>
            </a:pPr>
            <a:r>
              <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做强地勘业、做精建筑业</a:t>
            </a:r>
            <a:endPar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p:txBody>
      </p:sp>
      <p:sp>
        <p:nvSpPr>
          <p:cNvPr id="55" name="右箭头 54"/>
          <p:cNvSpPr/>
          <p:nvPr>
            <p:custDataLst>
              <p:tags r:id="rId22"/>
            </p:custDataLst>
          </p:nvPr>
        </p:nvSpPr>
        <p:spPr>
          <a:xfrm>
            <a:off x="5625148" y="3879215"/>
            <a:ext cx="1068705" cy="469900"/>
          </a:xfrm>
          <a:prstGeom prst="rightArrow">
            <a:avLst>
              <a:gd name="adj1" fmla="val 72581"/>
              <a:gd name="adj2" fmla="val 46774"/>
            </a:avLst>
          </a:prstGeom>
          <a:solidFill>
            <a:schemeClr val="bg1">
              <a:lumMod val="95000"/>
            </a:schemeClr>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9" name="矩形 19"/>
          <p:cNvSpPr>
            <a:spLocks noChangeArrowheads="1"/>
          </p:cNvSpPr>
          <p:nvPr>
            <p:custDataLst>
              <p:tags r:id="rId23"/>
            </p:custDataLst>
          </p:nvPr>
        </p:nvSpPr>
        <p:spPr bwMode="auto">
          <a:xfrm>
            <a:off x="6922453" y="3646170"/>
            <a:ext cx="3642360" cy="1002665"/>
          </a:xfrm>
          <a:prstGeom prst="rect">
            <a:avLst/>
          </a:prstGeom>
          <a:noFill/>
          <a:ln w="9525">
            <a:noFill/>
            <a:miter lim="800000"/>
          </a:ln>
        </p:spPr>
        <p:txBody>
          <a:bodyPr lIns="0" tIns="0" rIns="0" bIns="0" anchor="ctr"/>
          <a:p>
            <a:pPr indent="0" algn="ctr" defTabSz="1097280" fontAlgn="auto">
              <a:lnSpc>
                <a:spcPct val="100000"/>
              </a:lnSpc>
              <a:spcBef>
                <a:spcPct val="0"/>
              </a:spcBef>
              <a:spcAft>
                <a:spcPct val="0"/>
              </a:spcAft>
              <a:buClrTx/>
              <a:buSzTx/>
              <a:buFontTx/>
              <a:defRPr/>
            </a:pPr>
            <a:r>
              <a:rPr lang="en-US" altLang="zh-CN"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  </a:t>
            </a:r>
            <a:r>
              <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人才优势、技术优势、</a:t>
            </a:r>
            <a:endPar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a:p>
            <a:pPr algn="ctr" defTabSz="1097280">
              <a:lnSpc>
                <a:spcPct val="100000"/>
              </a:lnSpc>
              <a:spcBef>
                <a:spcPct val="0"/>
              </a:spcBef>
              <a:spcAft>
                <a:spcPct val="0"/>
              </a:spcAft>
              <a:buClrTx/>
              <a:buSzTx/>
              <a:buFontTx/>
              <a:defRPr/>
            </a:pPr>
            <a:r>
              <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装备优势、管理优势</a:t>
            </a:r>
            <a:endPar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p:txBody>
      </p:sp>
      <p:sp>
        <p:nvSpPr>
          <p:cNvPr id="60" name="右箭头 59"/>
          <p:cNvSpPr/>
          <p:nvPr>
            <p:custDataLst>
              <p:tags r:id="rId24"/>
            </p:custDataLst>
          </p:nvPr>
        </p:nvSpPr>
        <p:spPr>
          <a:xfrm>
            <a:off x="5625148" y="4819015"/>
            <a:ext cx="1068705" cy="469900"/>
          </a:xfrm>
          <a:prstGeom prst="rightArrow">
            <a:avLst>
              <a:gd name="adj1" fmla="val 72581"/>
              <a:gd name="adj2" fmla="val 46774"/>
            </a:avLst>
          </a:prstGeom>
          <a:solidFill>
            <a:schemeClr val="bg1">
              <a:lumMod val="95000"/>
            </a:schemeClr>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61" name="矩形 19"/>
          <p:cNvSpPr>
            <a:spLocks noChangeArrowheads="1"/>
          </p:cNvSpPr>
          <p:nvPr>
            <p:custDataLst>
              <p:tags r:id="rId25"/>
            </p:custDataLst>
          </p:nvPr>
        </p:nvSpPr>
        <p:spPr bwMode="auto">
          <a:xfrm>
            <a:off x="6774498" y="4685665"/>
            <a:ext cx="3896360" cy="628650"/>
          </a:xfrm>
          <a:prstGeom prst="rect">
            <a:avLst/>
          </a:prstGeom>
          <a:noFill/>
          <a:ln w="9525">
            <a:noFill/>
            <a:miter lim="800000"/>
          </a:ln>
        </p:spPr>
        <p:txBody>
          <a:bodyPr lIns="0" tIns="0" rIns="0" bIns="0" anchor="ctr"/>
          <a:p>
            <a:pPr algn="ctr" defTabSz="1097280">
              <a:lnSpc>
                <a:spcPct val="130000"/>
              </a:lnSpc>
              <a:spcBef>
                <a:spcPts val="755"/>
              </a:spcBef>
              <a:spcAft>
                <a:spcPts val="1510"/>
              </a:spcAft>
              <a:buClrTx/>
              <a:buSzTx/>
              <a:buFontTx/>
              <a:defRPr/>
            </a:pPr>
            <a:r>
              <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八个</a:t>
            </a:r>
            <a:r>
              <a:rPr lang="en-US" altLang="zh-CN"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a:t>
            </a:r>
            <a:r>
              <a:rPr lang="zh-CN" altLang="en-US"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聚焦</a:t>
            </a:r>
            <a:r>
              <a:rPr lang="en-US" altLang="zh-CN"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a:t>
            </a:r>
            <a:endParaRPr lang="en-US" altLang="zh-CN" sz="26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p:txBody>
      </p:sp>
      <p:sp>
        <p:nvSpPr>
          <p:cNvPr id="62" name="右箭头 61"/>
          <p:cNvSpPr/>
          <p:nvPr>
            <p:custDataLst>
              <p:tags r:id="rId26"/>
            </p:custDataLst>
          </p:nvPr>
        </p:nvSpPr>
        <p:spPr>
          <a:xfrm>
            <a:off x="5599748" y="5720715"/>
            <a:ext cx="1068705" cy="469900"/>
          </a:xfrm>
          <a:prstGeom prst="rightArrow">
            <a:avLst>
              <a:gd name="adj1" fmla="val 72581"/>
              <a:gd name="adj2" fmla="val 46774"/>
            </a:avLst>
          </a:prstGeom>
          <a:solidFill>
            <a:schemeClr val="bg1">
              <a:lumMod val="95000"/>
            </a:schemeClr>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63" name="矩形 19"/>
          <p:cNvSpPr>
            <a:spLocks noChangeArrowheads="1"/>
          </p:cNvSpPr>
          <p:nvPr>
            <p:custDataLst>
              <p:tags r:id="rId27"/>
            </p:custDataLst>
          </p:nvPr>
        </p:nvSpPr>
        <p:spPr bwMode="auto">
          <a:xfrm>
            <a:off x="6482715" y="5598160"/>
            <a:ext cx="4376420" cy="628650"/>
          </a:xfrm>
          <a:prstGeom prst="rect">
            <a:avLst/>
          </a:prstGeom>
          <a:noFill/>
          <a:ln w="9525">
            <a:noFill/>
            <a:miter lim="800000"/>
          </a:ln>
        </p:spPr>
        <p:txBody>
          <a:bodyPr lIns="0" tIns="0" rIns="0" bIns="0" anchor="ctr"/>
          <a:p>
            <a:pPr algn="ctr" defTabSz="1097280">
              <a:lnSpc>
                <a:spcPct val="130000"/>
              </a:lnSpc>
              <a:spcBef>
                <a:spcPts val="755"/>
              </a:spcBef>
              <a:spcAft>
                <a:spcPts val="1510"/>
              </a:spcAft>
              <a:buClrTx/>
              <a:buSzTx/>
              <a:buFontTx/>
              <a:defRPr/>
            </a:pPr>
            <a:r>
              <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rPr>
              <a:t>一刻不停全面从严治党，以高质量党建引领高质量发展</a:t>
            </a:r>
            <a:endParaRPr lang="zh-CN" altLang="en-US" sz="2400" b="1" dirty="0">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endParaRPr>
          </a:p>
        </p:txBody>
      </p:sp>
      <p:sp>
        <p:nvSpPr>
          <p:cNvPr id="64" name="圆角矩形 23"/>
          <p:cNvSpPr>
            <a:spLocks noChangeArrowheads="1"/>
          </p:cNvSpPr>
          <p:nvPr/>
        </p:nvSpPr>
        <p:spPr bwMode="auto">
          <a:xfrm>
            <a:off x="140335" y="874395"/>
            <a:ext cx="10718800" cy="5638800"/>
          </a:xfrm>
          <a:prstGeom prst="roundRect">
            <a:avLst>
              <a:gd name="adj" fmla="val 4155"/>
            </a:avLst>
          </a:prstGeom>
          <a:solidFill>
            <a:schemeClr val="bg1">
              <a:lumMod val="95000"/>
              <a:alpha val="94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266758" y="955040"/>
            <a:ext cx="6990073" cy="559435"/>
            <a:chOff x="7709" y="3004"/>
            <a:chExt cx="8890" cy="1093"/>
          </a:xfrm>
        </p:grpSpPr>
        <p:grpSp>
          <p:nvGrpSpPr>
            <p:cNvPr id="11" name="组合 10"/>
            <p:cNvGrpSpPr/>
            <p:nvPr/>
          </p:nvGrpSpPr>
          <p:grpSpPr>
            <a:xfrm>
              <a:off x="7716" y="3004"/>
              <a:ext cx="8883" cy="1093"/>
              <a:chOff x="4199518" y="3106258"/>
              <a:chExt cx="1182665" cy="1244600"/>
            </a:xfrm>
          </p:grpSpPr>
          <p:sp>
            <p:nvSpPr>
              <p:cNvPr id="33" name="矩形 150"/>
              <p:cNvSpPr>
                <a:spLocks noChangeArrowheads="1"/>
              </p:cNvSpPr>
              <p:nvPr>
                <p:custDataLst>
                  <p:tags r:id="rId28"/>
                </p:custDataLst>
              </p:nvPr>
            </p:nvSpPr>
            <p:spPr bwMode="auto">
              <a:xfrm>
                <a:off x="4201083"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4" name="矩形 33"/>
              <p:cNvSpPr/>
              <p:nvPr>
                <p:custDataLst>
                  <p:tags r:id="rId29"/>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37" name="TextBox 15"/>
            <p:cNvSpPr txBox="1"/>
            <p:nvPr>
              <p:custDataLst>
                <p:tags r:id="rId30"/>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在着力推动经济运行提质扩量上取得新突破；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38" name="组合 137"/>
          <p:cNvGrpSpPr/>
          <p:nvPr/>
        </p:nvGrpSpPr>
        <p:grpSpPr>
          <a:xfrm>
            <a:off x="747713" y="955675"/>
            <a:ext cx="2775600" cy="556895"/>
            <a:chOff x="4196338" y="3106258"/>
            <a:chExt cx="1476541" cy="1244600"/>
          </a:xfrm>
        </p:grpSpPr>
        <p:sp>
          <p:nvSpPr>
            <p:cNvPr id="139" name="矩形 150"/>
            <p:cNvSpPr>
              <a:spLocks noChangeArrowheads="1"/>
            </p:cNvSpPr>
            <p:nvPr>
              <p:custDataLst>
                <p:tags r:id="rId31"/>
              </p:custDataLst>
            </p:nvPr>
          </p:nvSpPr>
          <p:spPr bwMode="auto">
            <a:xfrm>
              <a:off x="4199418" y="3106258"/>
              <a:ext cx="1315673"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0" name="文本框 19"/>
            <p:cNvSpPr>
              <a:spLocks noChangeArrowheads="1"/>
            </p:cNvSpPr>
            <p:nvPr>
              <p:custDataLst>
                <p:tags r:id="rId32"/>
              </p:custDataLst>
            </p:nvPr>
          </p:nvSpPr>
          <p:spPr bwMode="auto">
            <a:xfrm>
              <a:off x="4196338" y="3163152"/>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聚焦发展质效，</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1" name="矩形 140"/>
            <p:cNvSpPr/>
            <p:nvPr>
              <p:custDataLst>
                <p:tags r:id="rId33"/>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42" name="组合 141"/>
          <p:cNvGrpSpPr/>
          <p:nvPr/>
        </p:nvGrpSpPr>
        <p:grpSpPr>
          <a:xfrm>
            <a:off x="3266758" y="1615440"/>
            <a:ext cx="6992620" cy="559435"/>
            <a:chOff x="7709" y="3004"/>
            <a:chExt cx="8880" cy="1093"/>
          </a:xfrm>
        </p:grpSpPr>
        <p:grpSp>
          <p:nvGrpSpPr>
            <p:cNvPr id="143" name="组合 142"/>
            <p:cNvGrpSpPr/>
            <p:nvPr/>
          </p:nvGrpSpPr>
          <p:grpSpPr>
            <a:xfrm>
              <a:off x="7716" y="3004"/>
              <a:ext cx="8873" cy="1093"/>
              <a:chOff x="4199470" y="3106258"/>
              <a:chExt cx="1181291" cy="1244600"/>
            </a:xfrm>
          </p:grpSpPr>
          <p:sp>
            <p:nvSpPr>
              <p:cNvPr id="144" name="矩形 150"/>
              <p:cNvSpPr>
                <a:spLocks noChangeArrowheads="1"/>
              </p:cNvSpPr>
              <p:nvPr>
                <p:custDataLst>
                  <p:tags r:id="rId34"/>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5" name="矩形 144"/>
              <p:cNvSpPr/>
              <p:nvPr>
                <p:custDataLst>
                  <p:tags r:id="rId35"/>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46" name="TextBox 15"/>
            <p:cNvSpPr txBox="1"/>
            <p:nvPr>
              <p:custDataLst>
                <p:tags r:id="rId36"/>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在着力提升产业链综合实力上取得新突破；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47" name="组合 146"/>
          <p:cNvGrpSpPr/>
          <p:nvPr/>
        </p:nvGrpSpPr>
        <p:grpSpPr>
          <a:xfrm>
            <a:off x="747713" y="1616075"/>
            <a:ext cx="2775600" cy="556895"/>
            <a:chOff x="4196338" y="3106258"/>
            <a:chExt cx="1476541" cy="1244600"/>
          </a:xfrm>
        </p:grpSpPr>
        <p:sp>
          <p:nvSpPr>
            <p:cNvPr id="148" name="矩形 150"/>
            <p:cNvSpPr>
              <a:spLocks noChangeArrowheads="1"/>
            </p:cNvSpPr>
            <p:nvPr>
              <p:custDataLst>
                <p:tags r:id="rId37"/>
              </p:custDataLst>
            </p:nvPr>
          </p:nvSpPr>
          <p:spPr bwMode="auto">
            <a:xfrm>
              <a:off x="4199382" y="3106258"/>
              <a:ext cx="1316540"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9" name="文本框 19"/>
            <p:cNvSpPr>
              <a:spLocks noChangeArrowheads="1"/>
            </p:cNvSpPr>
            <p:nvPr>
              <p:custDataLst>
                <p:tags r:id="rId38"/>
              </p:custDataLst>
            </p:nvPr>
          </p:nvSpPr>
          <p:spPr bwMode="auto">
            <a:xfrm>
              <a:off x="4196338" y="3140448"/>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聚焦优化结构，</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0" name="矩形 149"/>
            <p:cNvSpPr/>
            <p:nvPr>
              <p:custDataLst>
                <p:tags r:id="rId39"/>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1" name="组合 150"/>
          <p:cNvGrpSpPr/>
          <p:nvPr/>
        </p:nvGrpSpPr>
        <p:grpSpPr>
          <a:xfrm>
            <a:off x="3271203" y="2310765"/>
            <a:ext cx="6978015" cy="559466"/>
            <a:chOff x="7709" y="3004"/>
            <a:chExt cx="8880" cy="1093"/>
          </a:xfrm>
        </p:grpSpPr>
        <p:grpSp>
          <p:nvGrpSpPr>
            <p:cNvPr id="152" name="组合 151"/>
            <p:cNvGrpSpPr/>
            <p:nvPr/>
          </p:nvGrpSpPr>
          <p:grpSpPr>
            <a:xfrm>
              <a:off x="7716" y="3004"/>
              <a:ext cx="8873" cy="1093"/>
              <a:chOff x="4199470" y="3106258"/>
              <a:chExt cx="1181291" cy="1244600"/>
            </a:xfrm>
          </p:grpSpPr>
          <p:sp>
            <p:nvSpPr>
              <p:cNvPr id="153" name="矩形 150"/>
              <p:cNvSpPr>
                <a:spLocks noChangeArrowheads="1"/>
              </p:cNvSpPr>
              <p:nvPr>
                <p:custDataLst>
                  <p:tags r:id="rId40"/>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4" name="矩形 153"/>
              <p:cNvSpPr/>
              <p:nvPr>
                <p:custDataLst>
                  <p:tags r:id="rId41"/>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55" name="TextBox 15"/>
            <p:cNvSpPr txBox="1"/>
            <p:nvPr>
              <p:custDataLst>
                <p:tags r:id="rId42"/>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在着力推动创新驱动发展战略上取得新突破；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56" name="组合 155"/>
          <p:cNvGrpSpPr/>
          <p:nvPr/>
        </p:nvGrpSpPr>
        <p:grpSpPr>
          <a:xfrm>
            <a:off x="742716" y="2311400"/>
            <a:ext cx="2786932" cy="556895"/>
            <a:chOff x="4193011" y="3106258"/>
            <a:chExt cx="1479868" cy="1244600"/>
          </a:xfrm>
        </p:grpSpPr>
        <p:sp>
          <p:nvSpPr>
            <p:cNvPr id="157" name="矩形 150"/>
            <p:cNvSpPr>
              <a:spLocks noChangeArrowheads="1"/>
            </p:cNvSpPr>
            <p:nvPr>
              <p:custDataLst>
                <p:tags r:id="rId43"/>
              </p:custDataLst>
            </p:nvPr>
          </p:nvSpPr>
          <p:spPr bwMode="auto">
            <a:xfrm>
              <a:off x="4193011" y="3106258"/>
              <a:ext cx="1320922"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8" name="文本框 19"/>
            <p:cNvSpPr>
              <a:spLocks noChangeArrowheads="1"/>
            </p:cNvSpPr>
            <p:nvPr>
              <p:custDataLst>
                <p:tags r:id="rId44"/>
              </p:custDataLst>
            </p:nvPr>
          </p:nvSpPr>
          <p:spPr bwMode="auto">
            <a:xfrm>
              <a:off x="4196002" y="3191413"/>
              <a:ext cx="1467439"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聚焦科技创新，</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9" name="矩形 158"/>
            <p:cNvSpPr/>
            <p:nvPr>
              <p:custDataLst>
                <p:tags r:id="rId45"/>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0" name="组合 159"/>
          <p:cNvGrpSpPr/>
          <p:nvPr/>
        </p:nvGrpSpPr>
        <p:grpSpPr>
          <a:xfrm>
            <a:off x="3270568" y="2983865"/>
            <a:ext cx="6988810" cy="559435"/>
            <a:chOff x="7709" y="3004"/>
            <a:chExt cx="8880" cy="1093"/>
          </a:xfrm>
        </p:grpSpPr>
        <p:grpSp>
          <p:nvGrpSpPr>
            <p:cNvPr id="161" name="组合 160"/>
            <p:cNvGrpSpPr/>
            <p:nvPr/>
          </p:nvGrpSpPr>
          <p:grpSpPr>
            <a:xfrm>
              <a:off x="7716" y="3004"/>
              <a:ext cx="8873" cy="1093"/>
              <a:chOff x="4199470" y="3106258"/>
              <a:chExt cx="1181291" cy="1244600"/>
            </a:xfrm>
          </p:grpSpPr>
          <p:sp>
            <p:nvSpPr>
              <p:cNvPr id="162" name="矩形 150"/>
              <p:cNvSpPr>
                <a:spLocks noChangeArrowheads="1"/>
              </p:cNvSpPr>
              <p:nvPr>
                <p:custDataLst>
                  <p:tags r:id="rId46"/>
                </p:custDataLst>
              </p:nvPr>
            </p:nvSpPr>
            <p:spPr bwMode="auto">
              <a:xfrm>
                <a:off x="4199470" y="3106258"/>
                <a:ext cx="1180191"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3" name="矩形 162"/>
              <p:cNvSpPr/>
              <p:nvPr>
                <p:custDataLst>
                  <p:tags r:id="rId47"/>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64" name="TextBox 15"/>
            <p:cNvSpPr txBox="1"/>
            <p:nvPr>
              <p:custDataLst>
                <p:tags r:id="rId48"/>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在着力实施人才强局工程上取得新突破；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65" name="组合 164"/>
          <p:cNvGrpSpPr/>
          <p:nvPr/>
        </p:nvGrpSpPr>
        <p:grpSpPr>
          <a:xfrm>
            <a:off x="747713" y="2984500"/>
            <a:ext cx="2775600" cy="556895"/>
            <a:chOff x="4196338" y="3106258"/>
            <a:chExt cx="1476541" cy="1244600"/>
          </a:xfrm>
        </p:grpSpPr>
        <p:sp>
          <p:nvSpPr>
            <p:cNvPr id="166" name="矩形 150"/>
            <p:cNvSpPr>
              <a:spLocks noChangeArrowheads="1"/>
            </p:cNvSpPr>
            <p:nvPr>
              <p:custDataLst>
                <p:tags r:id="rId49"/>
              </p:custDataLst>
            </p:nvPr>
          </p:nvSpPr>
          <p:spPr bwMode="auto">
            <a:xfrm>
              <a:off x="4199418" y="3106258"/>
              <a:ext cx="1315673"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7" name="文本框 19"/>
            <p:cNvSpPr>
              <a:spLocks noChangeArrowheads="1"/>
            </p:cNvSpPr>
            <p:nvPr>
              <p:custDataLst>
                <p:tags r:id="rId50"/>
              </p:custDataLst>
            </p:nvPr>
          </p:nvSpPr>
          <p:spPr bwMode="auto">
            <a:xfrm>
              <a:off x="4196338" y="3204308"/>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聚焦第一资源，</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8" name="矩形 167"/>
            <p:cNvSpPr/>
            <p:nvPr>
              <p:custDataLst>
                <p:tags r:id="rId51"/>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9" name="组合 168"/>
          <p:cNvGrpSpPr/>
          <p:nvPr/>
        </p:nvGrpSpPr>
        <p:grpSpPr>
          <a:xfrm>
            <a:off x="3274378" y="3619500"/>
            <a:ext cx="6973570" cy="559466"/>
            <a:chOff x="7709" y="3004"/>
            <a:chExt cx="8880" cy="1093"/>
          </a:xfrm>
        </p:grpSpPr>
        <p:grpSp>
          <p:nvGrpSpPr>
            <p:cNvPr id="170" name="组合 169"/>
            <p:cNvGrpSpPr/>
            <p:nvPr/>
          </p:nvGrpSpPr>
          <p:grpSpPr>
            <a:xfrm>
              <a:off x="7716" y="3004"/>
              <a:ext cx="8873" cy="1093"/>
              <a:chOff x="4199470" y="3106258"/>
              <a:chExt cx="1181291" cy="1244600"/>
            </a:xfrm>
          </p:grpSpPr>
          <p:sp>
            <p:nvSpPr>
              <p:cNvPr id="171" name="矩形 150"/>
              <p:cNvSpPr>
                <a:spLocks noChangeArrowheads="1"/>
              </p:cNvSpPr>
              <p:nvPr>
                <p:custDataLst>
                  <p:tags r:id="rId52"/>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2" name="矩形 171"/>
              <p:cNvSpPr/>
              <p:nvPr>
                <p:custDataLst>
                  <p:tags r:id="rId53"/>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3" name="TextBox 15"/>
            <p:cNvSpPr txBox="1"/>
            <p:nvPr>
              <p:custDataLst>
                <p:tags r:id="rId54"/>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在着力实施新一轮装备提升行动上取得新突破；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74" name="组合 173"/>
          <p:cNvGrpSpPr/>
          <p:nvPr/>
        </p:nvGrpSpPr>
        <p:grpSpPr>
          <a:xfrm>
            <a:off x="747078" y="3620135"/>
            <a:ext cx="2775600" cy="556895"/>
            <a:chOff x="4196338" y="3106258"/>
            <a:chExt cx="1476541" cy="1244600"/>
          </a:xfrm>
        </p:grpSpPr>
        <p:sp>
          <p:nvSpPr>
            <p:cNvPr id="175" name="矩形 150"/>
            <p:cNvSpPr>
              <a:spLocks noChangeArrowheads="1"/>
            </p:cNvSpPr>
            <p:nvPr>
              <p:custDataLst>
                <p:tags r:id="rId55"/>
              </p:custDataLst>
            </p:nvPr>
          </p:nvSpPr>
          <p:spPr bwMode="auto">
            <a:xfrm>
              <a:off x="4199418" y="3106258"/>
              <a:ext cx="1315673"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6" name="文本框 19"/>
            <p:cNvSpPr>
              <a:spLocks noChangeArrowheads="1"/>
            </p:cNvSpPr>
            <p:nvPr>
              <p:custDataLst>
                <p:tags r:id="rId56"/>
              </p:custDataLst>
            </p:nvPr>
          </p:nvSpPr>
          <p:spPr bwMode="auto">
            <a:xfrm>
              <a:off x="4196338" y="3165992"/>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聚焦市场导向，</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7" name="矩形 176"/>
            <p:cNvSpPr/>
            <p:nvPr>
              <p:custDataLst>
                <p:tags r:id="rId57"/>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8" name="组合 177"/>
          <p:cNvGrpSpPr/>
          <p:nvPr/>
        </p:nvGrpSpPr>
        <p:grpSpPr>
          <a:xfrm>
            <a:off x="3274378" y="4279900"/>
            <a:ext cx="6974205" cy="559466"/>
            <a:chOff x="7709" y="3004"/>
            <a:chExt cx="8880" cy="1093"/>
          </a:xfrm>
        </p:grpSpPr>
        <p:grpSp>
          <p:nvGrpSpPr>
            <p:cNvPr id="179" name="组合 178"/>
            <p:cNvGrpSpPr/>
            <p:nvPr/>
          </p:nvGrpSpPr>
          <p:grpSpPr>
            <a:xfrm>
              <a:off x="7716" y="3004"/>
              <a:ext cx="8873" cy="1093"/>
              <a:chOff x="4199470" y="3106258"/>
              <a:chExt cx="1181291" cy="1244600"/>
            </a:xfrm>
          </p:grpSpPr>
          <p:sp>
            <p:nvSpPr>
              <p:cNvPr id="180" name="矩形 150"/>
              <p:cNvSpPr>
                <a:spLocks noChangeArrowheads="1"/>
              </p:cNvSpPr>
              <p:nvPr>
                <p:custDataLst>
                  <p:tags r:id="rId58"/>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1" name="矩形 180"/>
              <p:cNvSpPr/>
              <p:nvPr>
                <p:custDataLst>
                  <p:tags r:id="rId59"/>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82" name="TextBox 15"/>
            <p:cNvSpPr txBox="1"/>
            <p:nvPr>
              <p:custDataLst>
                <p:tags r:id="rId60"/>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在着力提升管理的规范化制度化科学化上取得新突破；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83" name="组合 182"/>
          <p:cNvGrpSpPr/>
          <p:nvPr/>
        </p:nvGrpSpPr>
        <p:grpSpPr>
          <a:xfrm>
            <a:off x="747078" y="4280535"/>
            <a:ext cx="2775600" cy="556895"/>
            <a:chOff x="4196338" y="3106258"/>
            <a:chExt cx="1476541" cy="1244600"/>
          </a:xfrm>
        </p:grpSpPr>
        <p:sp>
          <p:nvSpPr>
            <p:cNvPr id="184" name="矩形 150"/>
            <p:cNvSpPr>
              <a:spLocks noChangeArrowheads="1"/>
            </p:cNvSpPr>
            <p:nvPr>
              <p:custDataLst>
                <p:tags r:id="rId61"/>
              </p:custDataLst>
            </p:nvPr>
          </p:nvSpPr>
          <p:spPr bwMode="auto">
            <a:xfrm>
              <a:off x="4199401" y="3106258"/>
              <a:ext cx="1315673"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5" name="文本框 19"/>
            <p:cNvSpPr>
              <a:spLocks noChangeArrowheads="1"/>
            </p:cNvSpPr>
            <p:nvPr>
              <p:custDataLst>
                <p:tags r:id="rId62"/>
              </p:custDataLst>
            </p:nvPr>
          </p:nvSpPr>
          <p:spPr bwMode="auto">
            <a:xfrm>
              <a:off x="4196338" y="3184444"/>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聚焦管理赋能，</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 name="矩形 185"/>
            <p:cNvSpPr/>
            <p:nvPr>
              <p:custDataLst>
                <p:tags r:id="rId63"/>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7" name="组合 186"/>
          <p:cNvGrpSpPr/>
          <p:nvPr/>
        </p:nvGrpSpPr>
        <p:grpSpPr>
          <a:xfrm>
            <a:off x="3272894" y="4987925"/>
            <a:ext cx="6983309" cy="559435"/>
            <a:chOff x="7700" y="3004"/>
            <a:chExt cx="8889" cy="1093"/>
          </a:xfrm>
        </p:grpSpPr>
        <p:grpSp>
          <p:nvGrpSpPr>
            <p:cNvPr id="188" name="组合 187"/>
            <p:cNvGrpSpPr/>
            <p:nvPr/>
          </p:nvGrpSpPr>
          <p:grpSpPr>
            <a:xfrm>
              <a:off x="7700" y="3004"/>
              <a:ext cx="8889" cy="1093"/>
              <a:chOff x="4197318" y="3106258"/>
              <a:chExt cx="1183443" cy="1244600"/>
            </a:xfrm>
          </p:grpSpPr>
          <p:sp>
            <p:nvSpPr>
              <p:cNvPr id="189" name="矩形 150"/>
              <p:cNvSpPr>
                <a:spLocks noChangeArrowheads="1"/>
              </p:cNvSpPr>
              <p:nvPr>
                <p:custDataLst>
                  <p:tags r:id="rId64"/>
                </p:custDataLst>
              </p:nvPr>
            </p:nvSpPr>
            <p:spPr bwMode="auto">
              <a:xfrm>
                <a:off x="4197318"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0" name="矩形 189"/>
              <p:cNvSpPr/>
              <p:nvPr>
                <p:custDataLst>
                  <p:tags r:id="rId65"/>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91" name="TextBox 15"/>
            <p:cNvSpPr txBox="1"/>
            <p:nvPr>
              <p:custDataLst>
                <p:tags r:id="rId66"/>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在着力推动地勘事业单位改革上取得新突破；</a:t>
              </a:r>
              <a:endPar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92" name="组合 191"/>
          <p:cNvGrpSpPr/>
          <p:nvPr/>
        </p:nvGrpSpPr>
        <p:grpSpPr>
          <a:xfrm>
            <a:off x="748983" y="4988560"/>
            <a:ext cx="2780665" cy="556895"/>
            <a:chOff x="4196338" y="3106258"/>
            <a:chExt cx="1476541" cy="1244600"/>
          </a:xfrm>
        </p:grpSpPr>
        <p:sp>
          <p:nvSpPr>
            <p:cNvPr id="193" name="矩形 150"/>
            <p:cNvSpPr>
              <a:spLocks noChangeArrowheads="1"/>
            </p:cNvSpPr>
            <p:nvPr>
              <p:custDataLst>
                <p:tags r:id="rId67"/>
              </p:custDataLst>
            </p:nvPr>
          </p:nvSpPr>
          <p:spPr bwMode="auto">
            <a:xfrm>
              <a:off x="4199418" y="3106258"/>
              <a:ext cx="131327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4" name="文本框 19"/>
            <p:cNvSpPr>
              <a:spLocks noChangeArrowheads="1"/>
            </p:cNvSpPr>
            <p:nvPr>
              <p:custDataLst>
                <p:tags r:id="rId68"/>
              </p:custDataLst>
            </p:nvPr>
          </p:nvSpPr>
          <p:spPr bwMode="auto">
            <a:xfrm>
              <a:off x="4196338" y="3153220"/>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聚焦深化改革，</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 name="矩形 194"/>
            <p:cNvSpPr/>
            <p:nvPr>
              <p:custDataLst>
                <p:tags r:id="rId69"/>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96" name="组合 195"/>
          <p:cNvGrpSpPr/>
          <p:nvPr/>
        </p:nvGrpSpPr>
        <p:grpSpPr>
          <a:xfrm>
            <a:off x="3279458" y="5648325"/>
            <a:ext cx="6974840" cy="559435"/>
            <a:chOff x="7709" y="3004"/>
            <a:chExt cx="8880" cy="1093"/>
          </a:xfrm>
        </p:grpSpPr>
        <p:grpSp>
          <p:nvGrpSpPr>
            <p:cNvPr id="197" name="组合 196"/>
            <p:cNvGrpSpPr/>
            <p:nvPr/>
          </p:nvGrpSpPr>
          <p:grpSpPr>
            <a:xfrm>
              <a:off x="7716" y="3004"/>
              <a:ext cx="8873" cy="1093"/>
              <a:chOff x="4199470" y="3106258"/>
              <a:chExt cx="1181291" cy="1244600"/>
            </a:xfrm>
          </p:grpSpPr>
          <p:sp>
            <p:nvSpPr>
              <p:cNvPr id="198" name="矩形 150"/>
              <p:cNvSpPr>
                <a:spLocks noChangeArrowheads="1"/>
              </p:cNvSpPr>
              <p:nvPr>
                <p:custDataLst>
                  <p:tags r:id="rId70"/>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9" name="矩形 198"/>
              <p:cNvSpPr/>
              <p:nvPr>
                <p:custDataLst>
                  <p:tags r:id="rId71"/>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00" name="TextBox 15"/>
            <p:cNvSpPr txBox="1"/>
            <p:nvPr>
              <p:custDataLst>
                <p:tags r:id="rId72"/>
              </p:custDataLst>
            </p:nvPr>
          </p:nvSpPr>
          <p:spPr bwMode="auto">
            <a:xfrm>
              <a:off x="7709" y="3081"/>
              <a:ext cx="8726" cy="840"/>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在着力保障和改善民生上取得新突破</a:t>
              </a:r>
              <a:r>
                <a:rPr kumimoji="0" lang="zh-CN"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a:t>
              </a:r>
              <a:endParaRPr kumimoji="0" lang="zh-CN" sz="22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201" name="组合 200"/>
          <p:cNvGrpSpPr/>
          <p:nvPr/>
        </p:nvGrpSpPr>
        <p:grpSpPr>
          <a:xfrm>
            <a:off x="748348" y="5648960"/>
            <a:ext cx="2775600" cy="556895"/>
            <a:chOff x="4196338" y="3106258"/>
            <a:chExt cx="1476541" cy="1244600"/>
          </a:xfrm>
        </p:grpSpPr>
        <p:sp>
          <p:nvSpPr>
            <p:cNvPr id="202" name="矩形 150"/>
            <p:cNvSpPr>
              <a:spLocks noChangeArrowheads="1"/>
            </p:cNvSpPr>
            <p:nvPr>
              <p:custDataLst>
                <p:tags r:id="rId73"/>
              </p:custDataLst>
            </p:nvPr>
          </p:nvSpPr>
          <p:spPr bwMode="auto">
            <a:xfrm>
              <a:off x="4199418" y="3106258"/>
              <a:ext cx="1315673"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3" name="文本框 19"/>
            <p:cNvSpPr>
              <a:spLocks noChangeArrowheads="1"/>
            </p:cNvSpPr>
            <p:nvPr>
              <p:custDataLst>
                <p:tags r:id="rId74"/>
              </p:custDataLst>
            </p:nvPr>
          </p:nvSpPr>
          <p:spPr bwMode="auto">
            <a:xfrm>
              <a:off x="4196338" y="3163152"/>
              <a:ext cx="1464211" cy="96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聚焦民生福祉，</a:t>
              </a:r>
              <a:endParaRPr lang="zh-CN"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 name="矩形 203"/>
            <p:cNvSpPr/>
            <p:nvPr>
              <p:custDataLst>
                <p:tags r:id="rId75"/>
              </p:custDataLst>
            </p:nvPr>
          </p:nvSpPr>
          <p:spPr>
            <a:xfrm>
              <a:off x="4196338" y="4058588"/>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75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300" fill="hold">
                                          <p:stCondLst>
                                            <p:cond delay="0"/>
                                          </p:stCondLst>
                                        </p:cTn>
                                        <p:tgtEl>
                                          <p:spTgt spid="8"/>
                                        </p:tgtEl>
                                        <p:attrNameLst>
                                          <p:attrName>style.visibility</p:attrName>
                                        </p:attrNameLst>
                                      </p:cBhvr>
                                      <p:to>
                                        <p:strVal val="visible"/>
                                      </p:to>
                                    </p:set>
                                    <p:animEffect transition="in" filter="wipe(left)">
                                      <p:cBhvr>
                                        <p:cTn id="15" dur="300"/>
                                        <p:tgtEl>
                                          <p:spTgt spid="8"/>
                                        </p:tgtEl>
                                      </p:cBhvr>
                                    </p:animEffect>
                                  </p:childTnLst>
                                </p:cTn>
                              </p:par>
                              <p:par>
                                <p:cTn id="16" presetID="3" presetClass="entr" presetSubtype="1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blinds(horizontal)">
                                      <p:cBhvr>
                                        <p:cTn id="18" dur="500"/>
                                        <p:tgtEl>
                                          <p:spTgt spid="37"/>
                                        </p:tgtEl>
                                      </p:cBhvr>
                                    </p:animEffect>
                                  </p:childTnLst>
                                </p:cTn>
                              </p:par>
                              <p:par>
                                <p:cTn id="19" presetID="22" presetClass="entr" presetSubtype="8" fill="hold" grpId="0" nodeType="withEffect">
                                  <p:stCondLst>
                                    <p:cond delay="150"/>
                                  </p:stCondLst>
                                  <p:childTnLst>
                                    <p:set>
                                      <p:cBhvr>
                                        <p:cTn id="20" dur="300" fill="hold">
                                          <p:stCondLst>
                                            <p:cond delay="0"/>
                                          </p:stCondLst>
                                        </p:cTn>
                                        <p:tgtEl>
                                          <p:spTgt spid="56"/>
                                        </p:tgtEl>
                                        <p:attrNameLst>
                                          <p:attrName>style.visibility</p:attrName>
                                        </p:attrNameLst>
                                      </p:cBhvr>
                                      <p:to>
                                        <p:strVal val="visible"/>
                                      </p:to>
                                    </p:set>
                                    <p:animEffect transition="in" filter="wipe(left)">
                                      <p:cBhvr>
                                        <p:cTn id="21" dur="300"/>
                                        <p:tgtEl>
                                          <p:spTgt spid="56"/>
                                        </p:tgtEl>
                                      </p:cBhvr>
                                    </p:animEffect>
                                  </p:childTnLst>
                                </p:cTn>
                              </p:par>
                              <p:par>
                                <p:cTn id="22" presetID="22" presetClass="entr" presetSubtype="8" fill="hold" nodeType="withEffect">
                                  <p:stCondLst>
                                    <p:cond delay="250"/>
                                  </p:stCondLst>
                                  <p:childTnLst>
                                    <p:set>
                                      <p:cBhvr>
                                        <p:cTn id="23" dur="300" fill="hold">
                                          <p:stCondLst>
                                            <p:cond delay="0"/>
                                          </p:stCondLst>
                                        </p:cTn>
                                        <p:tgtEl>
                                          <p:spTgt spid="14"/>
                                        </p:tgtEl>
                                        <p:attrNameLst>
                                          <p:attrName>style.visibility</p:attrName>
                                        </p:attrNameLst>
                                      </p:cBhvr>
                                      <p:to>
                                        <p:strVal val="visible"/>
                                      </p:to>
                                    </p:set>
                                    <p:animEffect transition="in" filter="wipe(left)">
                                      <p:cBhvr>
                                        <p:cTn id="24" dur="300"/>
                                        <p:tgtEl>
                                          <p:spTgt spid="14"/>
                                        </p:tgtEl>
                                      </p:cBhvr>
                                    </p:animEffect>
                                  </p:childTnLst>
                                </p:cTn>
                              </p:par>
                              <p:par>
                                <p:cTn id="25" presetID="3" presetClass="entr" presetSubtype="1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par>
                                <p:cTn id="28" presetID="22" presetClass="entr" presetSubtype="8" fill="hold" grpId="0" nodeType="withEffect">
                                  <p:stCondLst>
                                    <p:cond delay="350"/>
                                  </p:stCondLst>
                                  <p:childTnLst>
                                    <p:set>
                                      <p:cBhvr>
                                        <p:cTn id="29" dur="300" fill="hold">
                                          <p:stCondLst>
                                            <p:cond delay="0"/>
                                          </p:stCondLst>
                                        </p:cTn>
                                        <p:tgtEl>
                                          <p:spTgt spid="57"/>
                                        </p:tgtEl>
                                        <p:attrNameLst>
                                          <p:attrName>style.visibility</p:attrName>
                                        </p:attrNameLst>
                                      </p:cBhvr>
                                      <p:to>
                                        <p:strVal val="visible"/>
                                      </p:to>
                                    </p:set>
                                    <p:animEffect transition="in" filter="wipe(left)">
                                      <p:cBhvr>
                                        <p:cTn id="30" dur="300"/>
                                        <p:tgtEl>
                                          <p:spTgt spid="57"/>
                                        </p:tgtEl>
                                      </p:cBhvr>
                                    </p:animEffect>
                                  </p:childTnLst>
                                </p:cTn>
                              </p:par>
                              <p:par>
                                <p:cTn id="31" presetID="22" presetClass="entr" presetSubtype="8" fill="hold" nodeType="withEffect">
                                  <p:stCondLst>
                                    <p:cond delay="450"/>
                                  </p:stCondLst>
                                  <p:childTnLst>
                                    <p:set>
                                      <p:cBhvr>
                                        <p:cTn id="32" dur="300" fill="hold">
                                          <p:stCondLst>
                                            <p:cond delay="0"/>
                                          </p:stCondLst>
                                        </p:cTn>
                                        <p:tgtEl>
                                          <p:spTgt spid="19"/>
                                        </p:tgtEl>
                                        <p:attrNameLst>
                                          <p:attrName>style.visibility</p:attrName>
                                        </p:attrNameLst>
                                      </p:cBhvr>
                                      <p:to>
                                        <p:strVal val="visible"/>
                                      </p:to>
                                    </p:set>
                                    <p:animEffect transition="in" filter="wipe(left)">
                                      <p:cBhvr>
                                        <p:cTn id="33" dur="300"/>
                                        <p:tgtEl>
                                          <p:spTgt spid="19"/>
                                        </p:tgtEl>
                                      </p:cBhvr>
                                    </p:animEffect>
                                  </p:childTnLst>
                                </p:cTn>
                              </p:par>
                              <p:par>
                                <p:cTn id="34" presetID="3" presetClass="entr" presetSubtype="10"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linds(horizontal)">
                                      <p:cBhvr>
                                        <p:cTn id="36" dur="500"/>
                                        <p:tgtEl>
                                          <p:spTgt spid="42"/>
                                        </p:tgtEl>
                                      </p:cBhvr>
                                    </p:animEffect>
                                  </p:childTnLst>
                                </p:cTn>
                              </p:par>
                              <p:par>
                                <p:cTn id="37" presetID="22" presetClass="entr" presetSubtype="8" fill="hold" grpId="0" nodeType="withEffect">
                                  <p:stCondLst>
                                    <p:cond delay="550"/>
                                  </p:stCondLst>
                                  <p:childTnLst>
                                    <p:set>
                                      <p:cBhvr>
                                        <p:cTn id="38" dur="300" fill="hold">
                                          <p:stCondLst>
                                            <p:cond delay="0"/>
                                          </p:stCondLst>
                                        </p:cTn>
                                        <p:tgtEl>
                                          <p:spTgt spid="58"/>
                                        </p:tgtEl>
                                        <p:attrNameLst>
                                          <p:attrName>style.visibility</p:attrName>
                                        </p:attrNameLst>
                                      </p:cBhvr>
                                      <p:to>
                                        <p:strVal val="visible"/>
                                      </p:to>
                                    </p:set>
                                    <p:animEffect transition="in" filter="wipe(left)">
                                      <p:cBhvr>
                                        <p:cTn id="39" dur="300"/>
                                        <p:tgtEl>
                                          <p:spTgt spid="58"/>
                                        </p:tgtEl>
                                      </p:cBhvr>
                                    </p:animEffect>
                                  </p:childTnLst>
                                </p:cTn>
                              </p:par>
                              <p:par>
                                <p:cTn id="40" presetID="22" presetClass="entr" presetSubtype="8" fill="hold" nodeType="withEffect">
                                  <p:stCondLst>
                                    <p:cond delay="650"/>
                                  </p:stCondLst>
                                  <p:childTnLst>
                                    <p:set>
                                      <p:cBhvr>
                                        <p:cTn id="41" dur="300" fill="hold">
                                          <p:stCondLst>
                                            <p:cond delay="0"/>
                                          </p:stCondLst>
                                        </p:cTn>
                                        <p:tgtEl>
                                          <p:spTgt spid="24"/>
                                        </p:tgtEl>
                                        <p:attrNameLst>
                                          <p:attrName>style.visibility</p:attrName>
                                        </p:attrNameLst>
                                      </p:cBhvr>
                                      <p:to>
                                        <p:strVal val="visible"/>
                                      </p:to>
                                    </p:set>
                                    <p:animEffect transition="in" filter="wipe(left)">
                                      <p:cBhvr>
                                        <p:cTn id="42" dur="300"/>
                                        <p:tgtEl>
                                          <p:spTgt spid="24"/>
                                        </p:tgtEl>
                                      </p:cBhvr>
                                    </p:animEffect>
                                  </p:childTnLst>
                                </p:cTn>
                              </p:par>
                              <p:par>
                                <p:cTn id="43" presetID="3" presetClass="entr" presetSubtype="1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blinds(horizontal)">
                                      <p:cBhvr>
                                        <p:cTn id="45" dur="500"/>
                                        <p:tgtEl>
                                          <p:spTgt spid="45"/>
                                        </p:tgtEl>
                                      </p:cBhvr>
                                    </p:animEffect>
                                  </p:childTnLst>
                                </p:cTn>
                              </p:par>
                              <p:par>
                                <p:cTn id="46" presetID="22" presetClass="entr" presetSubtype="8" fill="hold" grpId="0" nodeType="withEffect">
                                  <p:stCondLst>
                                    <p:cond delay="750"/>
                                  </p:stCondLst>
                                  <p:childTnLst>
                                    <p:set>
                                      <p:cBhvr>
                                        <p:cTn id="47" dur="300" fill="hold">
                                          <p:stCondLst>
                                            <p:cond delay="0"/>
                                          </p:stCondLst>
                                        </p:cTn>
                                        <p:tgtEl>
                                          <p:spTgt spid="29"/>
                                        </p:tgtEl>
                                        <p:attrNameLst>
                                          <p:attrName>style.visibility</p:attrName>
                                        </p:attrNameLst>
                                      </p:cBhvr>
                                      <p:to>
                                        <p:strVal val="visible"/>
                                      </p:to>
                                    </p:set>
                                    <p:animEffect transition="in" filter="wipe(left)">
                                      <p:cBhvr>
                                        <p:cTn id="48" dur="300"/>
                                        <p:tgtEl>
                                          <p:spTgt spid="29"/>
                                        </p:tgtEl>
                                      </p:cBhvr>
                                    </p:animEffect>
                                  </p:childTnLst>
                                </p:cTn>
                              </p:par>
                              <p:par>
                                <p:cTn id="49" presetID="22" presetClass="entr" presetSubtype="8" fill="hold" nodeType="withEffect">
                                  <p:stCondLst>
                                    <p:cond delay="850"/>
                                  </p:stCondLst>
                                  <p:childTnLst>
                                    <p:set>
                                      <p:cBhvr>
                                        <p:cTn id="50" dur="300"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par>
                                <p:cTn id="52" presetID="3" presetClass="entr" presetSubtype="10" fill="hold"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blinds(horizontal)">
                                      <p:cBhvr>
                                        <p:cTn id="54" dur="500"/>
                                        <p:tgtEl>
                                          <p:spTgt spid="48"/>
                                        </p:tgtEl>
                                      </p:cBhvr>
                                    </p:animEffect>
                                  </p:childTnLst>
                                </p:cTn>
                              </p:par>
                              <p:par>
                                <p:cTn id="55" presetID="22" presetClass="entr" presetSubtype="8" fill="hold" grpId="0" nodeType="withEffect">
                                  <p:stCondLst>
                                    <p:cond delay="750"/>
                                  </p:stCondLst>
                                  <p:childTnLst>
                                    <p:set>
                                      <p:cBhvr>
                                        <p:cTn id="56" dur="300" fill="hold">
                                          <p:stCondLst>
                                            <p:cond delay="0"/>
                                          </p:stCondLst>
                                        </p:cTn>
                                        <p:tgtEl>
                                          <p:spTgt spid="32"/>
                                        </p:tgtEl>
                                        <p:attrNameLst>
                                          <p:attrName>style.visibility</p:attrName>
                                        </p:attrNameLst>
                                      </p:cBhvr>
                                      <p:to>
                                        <p:strVal val="visible"/>
                                      </p:to>
                                    </p:set>
                                    <p:animEffect transition="in" filter="wipe(left)">
                                      <p:cBhvr>
                                        <p:cTn id="57" dur="300"/>
                                        <p:tgtEl>
                                          <p:spTgt spid="32"/>
                                        </p:tgtEl>
                                      </p:cBhvr>
                                    </p:animEffect>
                                  </p:childTnLst>
                                </p:cTn>
                              </p:par>
                            </p:childTnLst>
                          </p:cTn>
                        </p:par>
                        <p:par>
                          <p:cTn id="58" fill="hold">
                            <p:stCondLst>
                              <p:cond delay="2000"/>
                            </p:stCondLst>
                            <p:childTnLst>
                              <p:par>
                                <p:cTn id="59" presetID="2" presetClass="entr" presetSubtype="2"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1+#ppt_w/2"/>
                                          </p:val>
                                        </p:tav>
                                        <p:tav tm="100000">
                                          <p:val>
                                            <p:strVal val="#ppt_x"/>
                                          </p:val>
                                        </p:tav>
                                      </p:tavLst>
                                    </p:anim>
                                    <p:anim calcmode="lin" valueType="num">
                                      <p:cBhvr additive="base">
                                        <p:cTn id="62" dur="500" fill="hold"/>
                                        <p:tgtEl>
                                          <p:spTgt spid="51"/>
                                        </p:tgtEl>
                                        <p:attrNameLst>
                                          <p:attrName>ppt_y</p:attrName>
                                        </p:attrNameLst>
                                      </p:cBhvr>
                                      <p:tavLst>
                                        <p:tav tm="0">
                                          <p:val>
                                            <p:strVal val="#ppt_y"/>
                                          </p:val>
                                        </p:tav>
                                        <p:tav tm="100000">
                                          <p:val>
                                            <p:strVal val="#ppt_y"/>
                                          </p:val>
                                        </p:tav>
                                      </p:tavLst>
                                    </p:anim>
                                  </p:childTnLst>
                                </p:cTn>
                              </p:par>
                              <p:par>
                                <p:cTn id="63" presetID="22" presetClass="entr" presetSubtype="8"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left)">
                                      <p:cBhvr>
                                        <p:cTn id="65" dur="500"/>
                                        <p:tgtEl>
                                          <p:spTgt spid="52"/>
                                        </p:tgtEl>
                                      </p:cBhvr>
                                    </p:animEffect>
                                  </p:childTnLst>
                                </p:cTn>
                              </p:par>
                            </p:childTnLst>
                          </p:cTn>
                        </p:par>
                        <p:par>
                          <p:cTn id="66" fill="hold">
                            <p:stCondLst>
                              <p:cond delay="2500"/>
                            </p:stCondLst>
                            <p:childTnLst>
                              <p:par>
                                <p:cTn id="67" presetID="2" presetClass="entr" presetSubtype="2" fill="hold" grpId="0" nodeType="after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fill="hold"/>
                                        <p:tgtEl>
                                          <p:spTgt spid="53"/>
                                        </p:tgtEl>
                                        <p:attrNameLst>
                                          <p:attrName>ppt_x</p:attrName>
                                        </p:attrNameLst>
                                      </p:cBhvr>
                                      <p:tavLst>
                                        <p:tav tm="0">
                                          <p:val>
                                            <p:strVal val="1+#ppt_w/2"/>
                                          </p:val>
                                        </p:tav>
                                        <p:tav tm="100000">
                                          <p:val>
                                            <p:strVal val="#ppt_x"/>
                                          </p:val>
                                        </p:tav>
                                      </p:tavLst>
                                    </p:anim>
                                    <p:anim calcmode="lin" valueType="num">
                                      <p:cBhvr additive="base">
                                        <p:cTn id="70" dur="500" fill="hold"/>
                                        <p:tgtEl>
                                          <p:spTgt spid="53"/>
                                        </p:tgtEl>
                                        <p:attrNameLst>
                                          <p:attrName>ppt_y</p:attrName>
                                        </p:attrNameLst>
                                      </p:cBhvr>
                                      <p:tavLst>
                                        <p:tav tm="0">
                                          <p:val>
                                            <p:strVal val="#ppt_y"/>
                                          </p:val>
                                        </p:tav>
                                        <p:tav tm="100000">
                                          <p:val>
                                            <p:strVal val="#ppt_y"/>
                                          </p:val>
                                        </p:tav>
                                      </p:tavLst>
                                    </p:anim>
                                  </p:childTnLst>
                                </p:cTn>
                              </p:par>
                              <p:par>
                                <p:cTn id="71" presetID="22" presetClass="entr" presetSubtype="8"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wipe(left)">
                                      <p:cBhvr>
                                        <p:cTn id="73" dur="500"/>
                                        <p:tgtEl>
                                          <p:spTgt spid="54"/>
                                        </p:tgtEl>
                                      </p:cBhvr>
                                    </p:animEffect>
                                  </p:childTnLst>
                                </p:cTn>
                              </p:par>
                            </p:childTnLst>
                          </p:cTn>
                        </p:par>
                        <p:par>
                          <p:cTn id="74" fill="hold">
                            <p:stCondLst>
                              <p:cond delay="3000"/>
                            </p:stCondLst>
                            <p:childTnLst>
                              <p:par>
                                <p:cTn id="75" presetID="2" presetClass="entr" presetSubtype="2"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fill="hold"/>
                                        <p:tgtEl>
                                          <p:spTgt spid="55"/>
                                        </p:tgtEl>
                                        <p:attrNameLst>
                                          <p:attrName>ppt_x</p:attrName>
                                        </p:attrNameLst>
                                      </p:cBhvr>
                                      <p:tavLst>
                                        <p:tav tm="0">
                                          <p:val>
                                            <p:strVal val="1+#ppt_w/2"/>
                                          </p:val>
                                        </p:tav>
                                        <p:tav tm="100000">
                                          <p:val>
                                            <p:strVal val="#ppt_x"/>
                                          </p:val>
                                        </p:tav>
                                      </p:tavLst>
                                    </p:anim>
                                    <p:anim calcmode="lin" valueType="num">
                                      <p:cBhvr additive="base">
                                        <p:cTn id="78" dur="500" fill="hold"/>
                                        <p:tgtEl>
                                          <p:spTgt spid="55"/>
                                        </p:tgtEl>
                                        <p:attrNameLst>
                                          <p:attrName>ppt_y</p:attrName>
                                        </p:attrNameLst>
                                      </p:cBhvr>
                                      <p:tavLst>
                                        <p:tav tm="0">
                                          <p:val>
                                            <p:strVal val="#ppt_y"/>
                                          </p:val>
                                        </p:tav>
                                        <p:tav tm="100000">
                                          <p:val>
                                            <p:strVal val="#ppt_y"/>
                                          </p:val>
                                        </p:tav>
                                      </p:tavLst>
                                    </p:anim>
                                  </p:childTnLst>
                                </p:cTn>
                              </p:par>
                              <p:par>
                                <p:cTn id="79" presetID="22" presetClass="entr" presetSubtype="8"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wipe(left)">
                                      <p:cBhvr>
                                        <p:cTn id="81" dur="500"/>
                                        <p:tgtEl>
                                          <p:spTgt spid="59"/>
                                        </p:tgtEl>
                                      </p:cBhvr>
                                    </p:animEffect>
                                  </p:childTnLst>
                                </p:cTn>
                              </p:par>
                            </p:childTnLst>
                          </p:cTn>
                        </p:par>
                        <p:par>
                          <p:cTn id="82" fill="hold">
                            <p:stCondLst>
                              <p:cond delay="3500"/>
                            </p:stCondLst>
                            <p:childTnLst>
                              <p:par>
                                <p:cTn id="83" presetID="2" presetClass="entr" presetSubtype="2"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 calcmode="lin" valueType="num">
                                      <p:cBhvr additive="base">
                                        <p:cTn id="85" dur="500" fill="hold"/>
                                        <p:tgtEl>
                                          <p:spTgt spid="60"/>
                                        </p:tgtEl>
                                        <p:attrNameLst>
                                          <p:attrName>ppt_x</p:attrName>
                                        </p:attrNameLst>
                                      </p:cBhvr>
                                      <p:tavLst>
                                        <p:tav tm="0">
                                          <p:val>
                                            <p:strVal val="1+#ppt_w/2"/>
                                          </p:val>
                                        </p:tav>
                                        <p:tav tm="100000">
                                          <p:val>
                                            <p:strVal val="#ppt_x"/>
                                          </p:val>
                                        </p:tav>
                                      </p:tavLst>
                                    </p:anim>
                                    <p:anim calcmode="lin" valueType="num">
                                      <p:cBhvr additive="base">
                                        <p:cTn id="86" dur="500" fill="hold"/>
                                        <p:tgtEl>
                                          <p:spTgt spid="60"/>
                                        </p:tgtEl>
                                        <p:attrNameLst>
                                          <p:attrName>ppt_y</p:attrName>
                                        </p:attrNameLst>
                                      </p:cBhvr>
                                      <p:tavLst>
                                        <p:tav tm="0">
                                          <p:val>
                                            <p:strVal val="#ppt_y"/>
                                          </p:val>
                                        </p:tav>
                                        <p:tav tm="100000">
                                          <p:val>
                                            <p:strVal val="#ppt_y"/>
                                          </p:val>
                                        </p:tav>
                                      </p:tavLst>
                                    </p:anim>
                                  </p:childTnLst>
                                </p:cTn>
                              </p:par>
                              <p:par>
                                <p:cTn id="87" presetID="22" presetClass="entr" presetSubtype="8"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wipe(left)">
                                      <p:cBhvr>
                                        <p:cTn id="89" dur="500"/>
                                        <p:tgtEl>
                                          <p:spTgt spid="61"/>
                                        </p:tgtEl>
                                      </p:cBhvr>
                                    </p:animEffect>
                                  </p:childTnLst>
                                </p:cTn>
                              </p:par>
                            </p:childTnLst>
                          </p:cTn>
                        </p:par>
                        <p:par>
                          <p:cTn id="90" fill="hold">
                            <p:stCondLst>
                              <p:cond delay="4000"/>
                            </p:stCondLst>
                            <p:childTnLst>
                              <p:par>
                                <p:cTn id="91" presetID="2" presetClass="entr" presetSubtype="2" fill="hold" grpId="0" nodeType="afterEffect">
                                  <p:stCondLst>
                                    <p:cond delay="0"/>
                                  </p:stCondLst>
                                  <p:childTnLst>
                                    <p:set>
                                      <p:cBhvr>
                                        <p:cTn id="92" dur="1" fill="hold">
                                          <p:stCondLst>
                                            <p:cond delay="0"/>
                                          </p:stCondLst>
                                        </p:cTn>
                                        <p:tgtEl>
                                          <p:spTgt spid="62"/>
                                        </p:tgtEl>
                                        <p:attrNameLst>
                                          <p:attrName>style.visibility</p:attrName>
                                        </p:attrNameLst>
                                      </p:cBhvr>
                                      <p:to>
                                        <p:strVal val="visible"/>
                                      </p:to>
                                    </p:set>
                                    <p:anim calcmode="lin" valueType="num">
                                      <p:cBhvr additive="base">
                                        <p:cTn id="93" dur="500" fill="hold"/>
                                        <p:tgtEl>
                                          <p:spTgt spid="62"/>
                                        </p:tgtEl>
                                        <p:attrNameLst>
                                          <p:attrName>ppt_x</p:attrName>
                                        </p:attrNameLst>
                                      </p:cBhvr>
                                      <p:tavLst>
                                        <p:tav tm="0">
                                          <p:val>
                                            <p:strVal val="1+#ppt_w/2"/>
                                          </p:val>
                                        </p:tav>
                                        <p:tav tm="100000">
                                          <p:val>
                                            <p:strVal val="#ppt_x"/>
                                          </p:val>
                                        </p:tav>
                                      </p:tavLst>
                                    </p:anim>
                                    <p:anim calcmode="lin" valueType="num">
                                      <p:cBhvr additive="base">
                                        <p:cTn id="94" dur="500" fill="hold"/>
                                        <p:tgtEl>
                                          <p:spTgt spid="62"/>
                                        </p:tgtEl>
                                        <p:attrNameLst>
                                          <p:attrName>ppt_y</p:attrName>
                                        </p:attrNameLst>
                                      </p:cBhvr>
                                      <p:tavLst>
                                        <p:tav tm="0">
                                          <p:val>
                                            <p:strVal val="#ppt_y"/>
                                          </p:val>
                                        </p:tav>
                                        <p:tav tm="100000">
                                          <p:val>
                                            <p:strVal val="#ppt_y"/>
                                          </p:val>
                                        </p:tav>
                                      </p:tavLst>
                                    </p:anim>
                                  </p:childTnLst>
                                </p:cTn>
                              </p:par>
                              <p:par>
                                <p:cTn id="95" presetID="22" presetClass="entr" presetSubtype="8" fill="hold" grpId="0" nodeType="with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wipe(left)">
                                      <p:cBhvr>
                                        <p:cTn id="97" dur="500"/>
                                        <p:tgtEl>
                                          <p:spTgt spid="63"/>
                                        </p:tgtEl>
                                      </p:cBhvr>
                                    </p:animEffect>
                                  </p:childTnLst>
                                </p:cTn>
                              </p:par>
                            </p:childTnLst>
                          </p:cTn>
                        </p:par>
                        <p:par>
                          <p:cTn id="98" fill="hold">
                            <p:stCondLst>
                              <p:cond delay="4500"/>
                            </p:stCondLst>
                            <p:childTnLst>
                              <p:par>
                                <p:cTn id="99" presetID="1" presetClass="entr" presetSubtype="0" fill="hold" grpId="0" nodeType="afterEffect">
                                  <p:stCondLst>
                                    <p:cond delay="4000"/>
                                  </p:stCondLst>
                                  <p:childTnLst>
                                    <p:set>
                                      <p:cBhvr>
                                        <p:cTn id="100" dur="1" fill="hold">
                                          <p:stCondLst>
                                            <p:cond delay="0"/>
                                          </p:stCondLst>
                                        </p:cTn>
                                        <p:tgtEl>
                                          <p:spTgt spid="64"/>
                                        </p:tgtEl>
                                        <p:attrNameLst>
                                          <p:attrName>style.visibility</p:attrName>
                                        </p:attrNameLst>
                                      </p:cBhvr>
                                      <p:to>
                                        <p:strVal val="visible"/>
                                      </p:to>
                                    </p:set>
                                  </p:childTnLst>
                                </p:cTn>
                              </p:par>
                            </p:childTnLst>
                          </p:cTn>
                        </p:par>
                        <p:par>
                          <p:cTn id="101" fill="hold">
                            <p:stCondLst>
                              <p:cond delay="8500"/>
                            </p:stCondLst>
                            <p:childTnLst>
                              <p:par>
                                <p:cTn id="102" presetID="12" presetClass="entr" presetSubtype="4" fill="hold" nodeType="afterEffect">
                                  <p:stCondLst>
                                    <p:cond delay="0"/>
                                  </p:stCondLst>
                                  <p:childTnLst>
                                    <p:set>
                                      <p:cBhvr>
                                        <p:cTn id="103" dur="1" fill="hold">
                                          <p:stCondLst>
                                            <p:cond delay="0"/>
                                          </p:stCondLst>
                                        </p:cTn>
                                        <p:tgtEl>
                                          <p:spTgt spid="138"/>
                                        </p:tgtEl>
                                        <p:attrNameLst>
                                          <p:attrName>style.visibility</p:attrName>
                                        </p:attrNameLst>
                                      </p:cBhvr>
                                      <p:to>
                                        <p:strVal val="visible"/>
                                      </p:to>
                                    </p:set>
                                    <p:anim calcmode="lin" valueType="num">
                                      <p:cBhvr additive="base">
                                        <p:cTn id="104" dur="300"/>
                                        <p:tgtEl>
                                          <p:spTgt spid="138"/>
                                        </p:tgtEl>
                                        <p:attrNameLst>
                                          <p:attrName>ppt_y</p:attrName>
                                        </p:attrNameLst>
                                      </p:cBhvr>
                                      <p:tavLst>
                                        <p:tav tm="0">
                                          <p:val>
                                            <p:strVal val="#ppt_y+#ppt_h*1.125000"/>
                                          </p:val>
                                        </p:tav>
                                        <p:tav tm="100000">
                                          <p:val>
                                            <p:strVal val="#ppt_y"/>
                                          </p:val>
                                        </p:tav>
                                      </p:tavLst>
                                    </p:anim>
                                    <p:animEffect transition="in" filter="wipe(up)">
                                      <p:cBhvr>
                                        <p:cTn id="105" dur="300"/>
                                        <p:tgtEl>
                                          <p:spTgt spid="138"/>
                                        </p:tgtEl>
                                      </p:cBhvr>
                                    </p:animEffect>
                                  </p:childTnLst>
                                </p:cTn>
                              </p:par>
                              <p:par>
                                <p:cTn id="106" presetID="12" presetClass="entr" presetSubtype="4" fill="hold" nodeType="withEffect">
                                  <p:stCondLst>
                                    <p:cond delay="0"/>
                                  </p:stCondLst>
                                  <p:childTnLst>
                                    <p:set>
                                      <p:cBhvr>
                                        <p:cTn id="107" dur="1" fill="hold">
                                          <p:stCondLst>
                                            <p:cond delay="0"/>
                                          </p:stCondLst>
                                        </p:cTn>
                                        <p:tgtEl>
                                          <p:spTgt spid="2"/>
                                        </p:tgtEl>
                                        <p:attrNameLst>
                                          <p:attrName>style.visibility</p:attrName>
                                        </p:attrNameLst>
                                      </p:cBhvr>
                                      <p:to>
                                        <p:strVal val="visible"/>
                                      </p:to>
                                    </p:set>
                                    <p:anim calcmode="lin" valueType="num">
                                      <p:cBhvr additive="base">
                                        <p:cTn id="108" dur="300"/>
                                        <p:tgtEl>
                                          <p:spTgt spid="2"/>
                                        </p:tgtEl>
                                        <p:attrNameLst>
                                          <p:attrName>ppt_y</p:attrName>
                                        </p:attrNameLst>
                                      </p:cBhvr>
                                      <p:tavLst>
                                        <p:tav tm="0">
                                          <p:val>
                                            <p:strVal val="#ppt_y+#ppt_h*1.125000"/>
                                          </p:val>
                                        </p:tav>
                                        <p:tav tm="100000">
                                          <p:val>
                                            <p:strVal val="#ppt_y"/>
                                          </p:val>
                                        </p:tav>
                                      </p:tavLst>
                                    </p:anim>
                                    <p:animEffect transition="in" filter="wipe(up)">
                                      <p:cBhvr>
                                        <p:cTn id="109" dur="300"/>
                                        <p:tgtEl>
                                          <p:spTgt spid="2"/>
                                        </p:tgtEl>
                                      </p:cBhvr>
                                    </p:animEffect>
                                  </p:childTnLst>
                                </p:cTn>
                              </p:par>
                            </p:childTnLst>
                          </p:cTn>
                        </p:par>
                        <p:par>
                          <p:cTn id="110" fill="hold">
                            <p:stCondLst>
                              <p:cond delay="9000"/>
                            </p:stCondLst>
                            <p:childTnLst>
                              <p:par>
                                <p:cTn id="111" presetID="12" presetClass="entr" presetSubtype="4" fill="hold" nodeType="afterEffect">
                                  <p:stCondLst>
                                    <p:cond delay="0"/>
                                  </p:stCondLst>
                                  <p:childTnLst>
                                    <p:set>
                                      <p:cBhvr>
                                        <p:cTn id="112" dur="1" fill="hold">
                                          <p:stCondLst>
                                            <p:cond delay="0"/>
                                          </p:stCondLst>
                                        </p:cTn>
                                        <p:tgtEl>
                                          <p:spTgt spid="147"/>
                                        </p:tgtEl>
                                        <p:attrNameLst>
                                          <p:attrName>style.visibility</p:attrName>
                                        </p:attrNameLst>
                                      </p:cBhvr>
                                      <p:to>
                                        <p:strVal val="visible"/>
                                      </p:to>
                                    </p:set>
                                    <p:anim calcmode="lin" valueType="num">
                                      <p:cBhvr additive="base">
                                        <p:cTn id="113" dur="300"/>
                                        <p:tgtEl>
                                          <p:spTgt spid="147"/>
                                        </p:tgtEl>
                                        <p:attrNameLst>
                                          <p:attrName>ppt_y</p:attrName>
                                        </p:attrNameLst>
                                      </p:cBhvr>
                                      <p:tavLst>
                                        <p:tav tm="0">
                                          <p:val>
                                            <p:strVal val="#ppt_y+#ppt_h*1.125000"/>
                                          </p:val>
                                        </p:tav>
                                        <p:tav tm="100000">
                                          <p:val>
                                            <p:strVal val="#ppt_y"/>
                                          </p:val>
                                        </p:tav>
                                      </p:tavLst>
                                    </p:anim>
                                    <p:animEffect transition="in" filter="wipe(up)">
                                      <p:cBhvr>
                                        <p:cTn id="114" dur="300"/>
                                        <p:tgtEl>
                                          <p:spTgt spid="147"/>
                                        </p:tgtEl>
                                      </p:cBhvr>
                                    </p:animEffect>
                                  </p:childTnLst>
                                </p:cTn>
                              </p:par>
                              <p:par>
                                <p:cTn id="115" presetID="12" presetClass="entr" presetSubtype="4" fill="hold" nodeType="withEffect">
                                  <p:stCondLst>
                                    <p:cond delay="0"/>
                                  </p:stCondLst>
                                  <p:childTnLst>
                                    <p:set>
                                      <p:cBhvr>
                                        <p:cTn id="116" dur="1" fill="hold">
                                          <p:stCondLst>
                                            <p:cond delay="0"/>
                                          </p:stCondLst>
                                        </p:cTn>
                                        <p:tgtEl>
                                          <p:spTgt spid="142"/>
                                        </p:tgtEl>
                                        <p:attrNameLst>
                                          <p:attrName>style.visibility</p:attrName>
                                        </p:attrNameLst>
                                      </p:cBhvr>
                                      <p:to>
                                        <p:strVal val="visible"/>
                                      </p:to>
                                    </p:set>
                                    <p:anim calcmode="lin" valueType="num">
                                      <p:cBhvr additive="base">
                                        <p:cTn id="117" dur="300"/>
                                        <p:tgtEl>
                                          <p:spTgt spid="142"/>
                                        </p:tgtEl>
                                        <p:attrNameLst>
                                          <p:attrName>ppt_y</p:attrName>
                                        </p:attrNameLst>
                                      </p:cBhvr>
                                      <p:tavLst>
                                        <p:tav tm="0">
                                          <p:val>
                                            <p:strVal val="#ppt_y+#ppt_h*1.125000"/>
                                          </p:val>
                                        </p:tav>
                                        <p:tav tm="100000">
                                          <p:val>
                                            <p:strVal val="#ppt_y"/>
                                          </p:val>
                                        </p:tav>
                                      </p:tavLst>
                                    </p:anim>
                                    <p:animEffect transition="in" filter="wipe(up)">
                                      <p:cBhvr>
                                        <p:cTn id="118" dur="300"/>
                                        <p:tgtEl>
                                          <p:spTgt spid="142"/>
                                        </p:tgtEl>
                                      </p:cBhvr>
                                    </p:animEffect>
                                  </p:childTnLst>
                                </p:cTn>
                              </p:par>
                            </p:childTnLst>
                          </p:cTn>
                        </p:par>
                        <p:par>
                          <p:cTn id="119" fill="hold">
                            <p:stCondLst>
                              <p:cond delay="9500"/>
                            </p:stCondLst>
                            <p:childTnLst>
                              <p:par>
                                <p:cTn id="120" presetID="12" presetClass="entr" presetSubtype="4" fill="hold" nodeType="afterEffect">
                                  <p:stCondLst>
                                    <p:cond delay="0"/>
                                  </p:stCondLst>
                                  <p:childTnLst>
                                    <p:set>
                                      <p:cBhvr>
                                        <p:cTn id="121" dur="1" fill="hold">
                                          <p:stCondLst>
                                            <p:cond delay="0"/>
                                          </p:stCondLst>
                                        </p:cTn>
                                        <p:tgtEl>
                                          <p:spTgt spid="156"/>
                                        </p:tgtEl>
                                        <p:attrNameLst>
                                          <p:attrName>style.visibility</p:attrName>
                                        </p:attrNameLst>
                                      </p:cBhvr>
                                      <p:to>
                                        <p:strVal val="visible"/>
                                      </p:to>
                                    </p:set>
                                    <p:anim calcmode="lin" valueType="num">
                                      <p:cBhvr additive="base">
                                        <p:cTn id="122" dur="300"/>
                                        <p:tgtEl>
                                          <p:spTgt spid="156"/>
                                        </p:tgtEl>
                                        <p:attrNameLst>
                                          <p:attrName>ppt_y</p:attrName>
                                        </p:attrNameLst>
                                      </p:cBhvr>
                                      <p:tavLst>
                                        <p:tav tm="0">
                                          <p:val>
                                            <p:strVal val="#ppt_y+#ppt_h*1.125000"/>
                                          </p:val>
                                        </p:tav>
                                        <p:tav tm="100000">
                                          <p:val>
                                            <p:strVal val="#ppt_y"/>
                                          </p:val>
                                        </p:tav>
                                      </p:tavLst>
                                    </p:anim>
                                    <p:animEffect transition="in" filter="wipe(up)">
                                      <p:cBhvr>
                                        <p:cTn id="123" dur="300"/>
                                        <p:tgtEl>
                                          <p:spTgt spid="156"/>
                                        </p:tgtEl>
                                      </p:cBhvr>
                                    </p:animEffect>
                                  </p:childTnLst>
                                </p:cTn>
                              </p:par>
                              <p:par>
                                <p:cTn id="124" presetID="12" presetClass="entr" presetSubtype="4" fill="hold" nodeType="withEffect">
                                  <p:stCondLst>
                                    <p:cond delay="0"/>
                                  </p:stCondLst>
                                  <p:childTnLst>
                                    <p:set>
                                      <p:cBhvr>
                                        <p:cTn id="125" dur="1" fill="hold">
                                          <p:stCondLst>
                                            <p:cond delay="0"/>
                                          </p:stCondLst>
                                        </p:cTn>
                                        <p:tgtEl>
                                          <p:spTgt spid="151"/>
                                        </p:tgtEl>
                                        <p:attrNameLst>
                                          <p:attrName>style.visibility</p:attrName>
                                        </p:attrNameLst>
                                      </p:cBhvr>
                                      <p:to>
                                        <p:strVal val="visible"/>
                                      </p:to>
                                    </p:set>
                                    <p:anim calcmode="lin" valueType="num">
                                      <p:cBhvr additive="base">
                                        <p:cTn id="126" dur="300"/>
                                        <p:tgtEl>
                                          <p:spTgt spid="151"/>
                                        </p:tgtEl>
                                        <p:attrNameLst>
                                          <p:attrName>ppt_y</p:attrName>
                                        </p:attrNameLst>
                                      </p:cBhvr>
                                      <p:tavLst>
                                        <p:tav tm="0">
                                          <p:val>
                                            <p:strVal val="#ppt_y+#ppt_h*1.125000"/>
                                          </p:val>
                                        </p:tav>
                                        <p:tav tm="100000">
                                          <p:val>
                                            <p:strVal val="#ppt_y"/>
                                          </p:val>
                                        </p:tav>
                                      </p:tavLst>
                                    </p:anim>
                                    <p:animEffect transition="in" filter="wipe(up)">
                                      <p:cBhvr>
                                        <p:cTn id="127" dur="300"/>
                                        <p:tgtEl>
                                          <p:spTgt spid="151"/>
                                        </p:tgtEl>
                                      </p:cBhvr>
                                    </p:animEffect>
                                  </p:childTnLst>
                                </p:cTn>
                              </p:par>
                            </p:childTnLst>
                          </p:cTn>
                        </p:par>
                        <p:par>
                          <p:cTn id="128" fill="hold">
                            <p:stCondLst>
                              <p:cond delay="10000"/>
                            </p:stCondLst>
                            <p:childTnLst>
                              <p:par>
                                <p:cTn id="129" presetID="12" presetClass="entr" presetSubtype="4" fill="hold" nodeType="afterEffect">
                                  <p:stCondLst>
                                    <p:cond delay="0"/>
                                  </p:stCondLst>
                                  <p:childTnLst>
                                    <p:set>
                                      <p:cBhvr>
                                        <p:cTn id="130" dur="1" fill="hold">
                                          <p:stCondLst>
                                            <p:cond delay="0"/>
                                          </p:stCondLst>
                                        </p:cTn>
                                        <p:tgtEl>
                                          <p:spTgt spid="165"/>
                                        </p:tgtEl>
                                        <p:attrNameLst>
                                          <p:attrName>style.visibility</p:attrName>
                                        </p:attrNameLst>
                                      </p:cBhvr>
                                      <p:to>
                                        <p:strVal val="visible"/>
                                      </p:to>
                                    </p:set>
                                    <p:anim calcmode="lin" valueType="num">
                                      <p:cBhvr additive="base">
                                        <p:cTn id="131" dur="300"/>
                                        <p:tgtEl>
                                          <p:spTgt spid="165"/>
                                        </p:tgtEl>
                                        <p:attrNameLst>
                                          <p:attrName>ppt_y</p:attrName>
                                        </p:attrNameLst>
                                      </p:cBhvr>
                                      <p:tavLst>
                                        <p:tav tm="0">
                                          <p:val>
                                            <p:strVal val="#ppt_y+#ppt_h*1.125000"/>
                                          </p:val>
                                        </p:tav>
                                        <p:tav tm="100000">
                                          <p:val>
                                            <p:strVal val="#ppt_y"/>
                                          </p:val>
                                        </p:tav>
                                      </p:tavLst>
                                    </p:anim>
                                    <p:animEffect transition="in" filter="wipe(up)">
                                      <p:cBhvr>
                                        <p:cTn id="132" dur="300"/>
                                        <p:tgtEl>
                                          <p:spTgt spid="165"/>
                                        </p:tgtEl>
                                      </p:cBhvr>
                                    </p:animEffect>
                                  </p:childTnLst>
                                </p:cTn>
                              </p:par>
                              <p:par>
                                <p:cTn id="133" presetID="12" presetClass="entr" presetSubtype="4" fill="hold" nodeType="withEffect">
                                  <p:stCondLst>
                                    <p:cond delay="0"/>
                                  </p:stCondLst>
                                  <p:childTnLst>
                                    <p:set>
                                      <p:cBhvr>
                                        <p:cTn id="134" dur="1" fill="hold">
                                          <p:stCondLst>
                                            <p:cond delay="0"/>
                                          </p:stCondLst>
                                        </p:cTn>
                                        <p:tgtEl>
                                          <p:spTgt spid="160"/>
                                        </p:tgtEl>
                                        <p:attrNameLst>
                                          <p:attrName>style.visibility</p:attrName>
                                        </p:attrNameLst>
                                      </p:cBhvr>
                                      <p:to>
                                        <p:strVal val="visible"/>
                                      </p:to>
                                    </p:set>
                                    <p:anim calcmode="lin" valueType="num">
                                      <p:cBhvr additive="base">
                                        <p:cTn id="135" dur="300"/>
                                        <p:tgtEl>
                                          <p:spTgt spid="160"/>
                                        </p:tgtEl>
                                        <p:attrNameLst>
                                          <p:attrName>ppt_y</p:attrName>
                                        </p:attrNameLst>
                                      </p:cBhvr>
                                      <p:tavLst>
                                        <p:tav tm="0">
                                          <p:val>
                                            <p:strVal val="#ppt_y+#ppt_h*1.125000"/>
                                          </p:val>
                                        </p:tav>
                                        <p:tav tm="100000">
                                          <p:val>
                                            <p:strVal val="#ppt_y"/>
                                          </p:val>
                                        </p:tav>
                                      </p:tavLst>
                                    </p:anim>
                                    <p:animEffect transition="in" filter="wipe(up)">
                                      <p:cBhvr>
                                        <p:cTn id="136" dur="300"/>
                                        <p:tgtEl>
                                          <p:spTgt spid="160"/>
                                        </p:tgtEl>
                                      </p:cBhvr>
                                    </p:animEffect>
                                  </p:childTnLst>
                                </p:cTn>
                              </p:par>
                            </p:childTnLst>
                          </p:cTn>
                        </p:par>
                        <p:par>
                          <p:cTn id="137" fill="hold">
                            <p:stCondLst>
                              <p:cond delay="10500"/>
                            </p:stCondLst>
                            <p:childTnLst>
                              <p:par>
                                <p:cTn id="138" presetID="12" presetClass="entr" presetSubtype="4" fill="hold" nodeType="afterEffect">
                                  <p:stCondLst>
                                    <p:cond delay="0"/>
                                  </p:stCondLst>
                                  <p:childTnLst>
                                    <p:set>
                                      <p:cBhvr>
                                        <p:cTn id="139" dur="1" fill="hold">
                                          <p:stCondLst>
                                            <p:cond delay="0"/>
                                          </p:stCondLst>
                                        </p:cTn>
                                        <p:tgtEl>
                                          <p:spTgt spid="174"/>
                                        </p:tgtEl>
                                        <p:attrNameLst>
                                          <p:attrName>style.visibility</p:attrName>
                                        </p:attrNameLst>
                                      </p:cBhvr>
                                      <p:to>
                                        <p:strVal val="visible"/>
                                      </p:to>
                                    </p:set>
                                    <p:anim calcmode="lin" valueType="num">
                                      <p:cBhvr additive="base">
                                        <p:cTn id="140" dur="300"/>
                                        <p:tgtEl>
                                          <p:spTgt spid="174"/>
                                        </p:tgtEl>
                                        <p:attrNameLst>
                                          <p:attrName>ppt_y</p:attrName>
                                        </p:attrNameLst>
                                      </p:cBhvr>
                                      <p:tavLst>
                                        <p:tav tm="0">
                                          <p:val>
                                            <p:strVal val="#ppt_y+#ppt_h*1.125000"/>
                                          </p:val>
                                        </p:tav>
                                        <p:tav tm="100000">
                                          <p:val>
                                            <p:strVal val="#ppt_y"/>
                                          </p:val>
                                        </p:tav>
                                      </p:tavLst>
                                    </p:anim>
                                    <p:animEffect transition="in" filter="wipe(up)">
                                      <p:cBhvr>
                                        <p:cTn id="141" dur="300"/>
                                        <p:tgtEl>
                                          <p:spTgt spid="174"/>
                                        </p:tgtEl>
                                      </p:cBhvr>
                                    </p:animEffect>
                                  </p:childTnLst>
                                </p:cTn>
                              </p:par>
                              <p:par>
                                <p:cTn id="142" presetID="12" presetClass="entr" presetSubtype="4" fill="hold" nodeType="withEffect">
                                  <p:stCondLst>
                                    <p:cond delay="0"/>
                                  </p:stCondLst>
                                  <p:childTnLst>
                                    <p:set>
                                      <p:cBhvr>
                                        <p:cTn id="143" dur="1" fill="hold">
                                          <p:stCondLst>
                                            <p:cond delay="0"/>
                                          </p:stCondLst>
                                        </p:cTn>
                                        <p:tgtEl>
                                          <p:spTgt spid="169"/>
                                        </p:tgtEl>
                                        <p:attrNameLst>
                                          <p:attrName>style.visibility</p:attrName>
                                        </p:attrNameLst>
                                      </p:cBhvr>
                                      <p:to>
                                        <p:strVal val="visible"/>
                                      </p:to>
                                    </p:set>
                                    <p:anim calcmode="lin" valueType="num">
                                      <p:cBhvr additive="base">
                                        <p:cTn id="144" dur="300"/>
                                        <p:tgtEl>
                                          <p:spTgt spid="169"/>
                                        </p:tgtEl>
                                        <p:attrNameLst>
                                          <p:attrName>ppt_y</p:attrName>
                                        </p:attrNameLst>
                                      </p:cBhvr>
                                      <p:tavLst>
                                        <p:tav tm="0">
                                          <p:val>
                                            <p:strVal val="#ppt_y+#ppt_h*1.125000"/>
                                          </p:val>
                                        </p:tav>
                                        <p:tav tm="100000">
                                          <p:val>
                                            <p:strVal val="#ppt_y"/>
                                          </p:val>
                                        </p:tav>
                                      </p:tavLst>
                                    </p:anim>
                                    <p:animEffect transition="in" filter="wipe(up)">
                                      <p:cBhvr>
                                        <p:cTn id="145" dur="300"/>
                                        <p:tgtEl>
                                          <p:spTgt spid="169"/>
                                        </p:tgtEl>
                                      </p:cBhvr>
                                    </p:animEffect>
                                  </p:childTnLst>
                                </p:cTn>
                              </p:par>
                            </p:childTnLst>
                          </p:cTn>
                        </p:par>
                        <p:par>
                          <p:cTn id="146" fill="hold">
                            <p:stCondLst>
                              <p:cond delay="11000"/>
                            </p:stCondLst>
                            <p:childTnLst>
                              <p:par>
                                <p:cTn id="147" presetID="12" presetClass="entr" presetSubtype="4" fill="hold" nodeType="afterEffect">
                                  <p:stCondLst>
                                    <p:cond delay="0"/>
                                  </p:stCondLst>
                                  <p:childTnLst>
                                    <p:set>
                                      <p:cBhvr>
                                        <p:cTn id="148" dur="1" fill="hold">
                                          <p:stCondLst>
                                            <p:cond delay="0"/>
                                          </p:stCondLst>
                                        </p:cTn>
                                        <p:tgtEl>
                                          <p:spTgt spid="183"/>
                                        </p:tgtEl>
                                        <p:attrNameLst>
                                          <p:attrName>style.visibility</p:attrName>
                                        </p:attrNameLst>
                                      </p:cBhvr>
                                      <p:to>
                                        <p:strVal val="visible"/>
                                      </p:to>
                                    </p:set>
                                    <p:anim calcmode="lin" valueType="num">
                                      <p:cBhvr additive="base">
                                        <p:cTn id="149" dur="300"/>
                                        <p:tgtEl>
                                          <p:spTgt spid="183"/>
                                        </p:tgtEl>
                                        <p:attrNameLst>
                                          <p:attrName>ppt_y</p:attrName>
                                        </p:attrNameLst>
                                      </p:cBhvr>
                                      <p:tavLst>
                                        <p:tav tm="0">
                                          <p:val>
                                            <p:strVal val="#ppt_y+#ppt_h*1.125000"/>
                                          </p:val>
                                        </p:tav>
                                        <p:tav tm="100000">
                                          <p:val>
                                            <p:strVal val="#ppt_y"/>
                                          </p:val>
                                        </p:tav>
                                      </p:tavLst>
                                    </p:anim>
                                    <p:animEffect transition="in" filter="wipe(up)">
                                      <p:cBhvr>
                                        <p:cTn id="150" dur="300"/>
                                        <p:tgtEl>
                                          <p:spTgt spid="183"/>
                                        </p:tgtEl>
                                      </p:cBhvr>
                                    </p:animEffect>
                                  </p:childTnLst>
                                </p:cTn>
                              </p:par>
                              <p:par>
                                <p:cTn id="151" presetID="12" presetClass="entr" presetSubtype="4" fill="hold" nodeType="withEffect">
                                  <p:stCondLst>
                                    <p:cond delay="0"/>
                                  </p:stCondLst>
                                  <p:childTnLst>
                                    <p:set>
                                      <p:cBhvr>
                                        <p:cTn id="152" dur="1" fill="hold">
                                          <p:stCondLst>
                                            <p:cond delay="0"/>
                                          </p:stCondLst>
                                        </p:cTn>
                                        <p:tgtEl>
                                          <p:spTgt spid="178"/>
                                        </p:tgtEl>
                                        <p:attrNameLst>
                                          <p:attrName>style.visibility</p:attrName>
                                        </p:attrNameLst>
                                      </p:cBhvr>
                                      <p:to>
                                        <p:strVal val="visible"/>
                                      </p:to>
                                    </p:set>
                                    <p:anim calcmode="lin" valueType="num">
                                      <p:cBhvr additive="base">
                                        <p:cTn id="153" dur="300"/>
                                        <p:tgtEl>
                                          <p:spTgt spid="178"/>
                                        </p:tgtEl>
                                        <p:attrNameLst>
                                          <p:attrName>ppt_y</p:attrName>
                                        </p:attrNameLst>
                                      </p:cBhvr>
                                      <p:tavLst>
                                        <p:tav tm="0">
                                          <p:val>
                                            <p:strVal val="#ppt_y+#ppt_h*1.125000"/>
                                          </p:val>
                                        </p:tav>
                                        <p:tav tm="100000">
                                          <p:val>
                                            <p:strVal val="#ppt_y"/>
                                          </p:val>
                                        </p:tav>
                                      </p:tavLst>
                                    </p:anim>
                                    <p:animEffect transition="in" filter="wipe(up)">
                                      <p:cBhvr>
                                        <p:cTn id="154" dur="300"/>
                                        <p:tgtEl>
                                          <p:spTgt spid="178"/>
                                        </p:tgtEl>
                                      </p:cBhvr>
                                    </p:animEffect>
                                  </p:childTnLst>
                                </p:cTn>
                              </p:par>
                            </p:childTnLst>
                          </p:cTn>
                        </p:par>
                        <p:par>
                          <p:cTn id="155" fill="hold">
                            <p:stCondLst>
                              <p:cond delay="11500"/>
                            </p:stCondLst>
                            <p:childTnLst>
                              <p:par>
                                <p:cTn id="156" presetID="12" presetClass="entr" presetSubtype="4" fill="hold" nodeType="afterEffect">
                                  <p:stCondLst>
                                    <p:cond delay="0"/>
                                  </p:stCondLst>
                                  <p:childTnLst>
                                    <p:set>
                                      <p:cBhvr>
                                        <p:cTn id="157" dur="1" fill="hold">
                                          <p:stCondLst>
                                            <p:cond delay="0"/>
                                          </p:stCondLst>
                                        </p:cTn>
                                        <p:tgtEl>
                                          <p:spTgt spid="192"/>
                                        </p:tgtEl>
                                        <p:attrNameLst>
                                          <p:attrName>style.visibility</p:attrName>
                                        </p:attrNameLst>
                                      </p:cBhvr>
                                      <p:to>
                                        <p:strVal val="visible"/>
                                      </p:to>
                                    </p:set>
                                    <p:anim calcmode="lin" valueType="num">
                                      <p:cBhvr additive="base">
                                        <p:cTn id="158" dur="300"/>
                                        <p:tgtEl>
                                          <p:spTgt spid="192"/>
                                        </p:tgtEl>
                                        <p:attrNameLst>
                                          <p:attrName>ppt_y</p:attrName>
                                        </p:attrNameLst>
                                      </p:cBhvr>
                                      <p:tavLst>
                                        <p:tav tm="0">
                                          <p:val>
                                            <p:strVal val="#ppt_y+#ppt_h*1.125000"/>
                                          </p:val>
                                        </p:tav>
                                        <p:tav tm="100000">
                                          <p:val>
                                            <p:strVal val="#ppt_y"/>
                                          </p:val>
                                        </p:tav>
                                      </p:tavLst>
                                    </p:anim>
                                    <p:animEffect transition="in" filter="wipe(up)">
                                      <p:cBhvr>
                                        <p:cTn id="159" dur="300"/>
                                        <p:tgtEl>
                                          <p:spTgt spid="192"/>
                                        </p:tgtEl>
                                      </p:cBhvr>
                                    </p:animEffect>
                                  </p:childTnLst>
                                </p:cTn>
                              </p:par>
                              <p:par>
                                <p:cTn id="160" presetID="12" presetClass="entr" presetSubtype="4" fill="hold" nodeType="withEffect">
                                  <p:stCondLst>
                                    <p:cond delay="0"/>
                                  </p:stCondLst>
                                  <p:childTnLst>
                                    <p:set>
                                      <p:cBhvr>
                                        <p:cTn id="161" dur="1" fill="hold">
                                          <p:stCondLst>
                                            <p:cond delay="0"/>
                                          </p:stCondLst>
                                        </p:cTn>
                                        <p:tgtEl>
                                          <p:spTgt spid="187"/>
                                        </p:tgtEl>
                                        <p:attrNameLst>
                                          <p:attrName>style.visibility</p:attrName>
                                        </p:attrNameLst>
                                      </p:cBhvr>
                                      <p:to>
                                        <p:strVal val="visible"/>
                                      </p:to>
                                    </p:set>
                                    <p:anim calcmode="lin" valueType="num">
                                      <p:cBhvr additive="base">
                                        <p:cTn id="162" dur="300"/>
                                        <p:tgtEl>
                                          <p:spTgt spid="187"/>
                                        </p:tgtEl>
                                        <p:attrNameLst>
                                          <p:attrName>ppt_y</p:attrName>
                                        </p:attrNameLst>
                                      </p:cBhvr>
                                      <p:tavLst>
                                        <p:tav tm="0">
                                          <p:val>
                                            <p:strVal val="#ppt_y+#ppt_h*1.125000"/>
                                          </p:val>
                                        </p:tav>
                                        <p:tav tm="100000">
                                          <p:val>
                                            <p:strVal val="#ppt_y"/>
                                          </p:val>
                                        </p:tav>
                                      </p:tavLst>
                                    </p:anim>
                                    <p:animEffect transition="in" filter="wipe(up)">
                                      <p:cBhvr>
                                        <p:cTn id="163" dur="300"/>
                                        <p:tgtEl>
                                          <p:spTgt spid="187"/>
                                        </p:tgtEl>
                                      </p:cBhvr>
                                    </p:animEffect>
                                  </p:childTnLst>
                                </p:cTn>
                              </p:par>
                            </p:childTnLst>
                          </p:cTn>
                        </p:par>
                        <p:par>
                          <p:cTn id="164" fill="hold">
                            <p:stCondLst>
                              <p:cond delay="12000"/>
                            </p:stCondLst>
                            <p:childTnLst>
                              <p:par>
                                <p:cTn id="165" presetID="12" presetClass="entr" presetSubtype="4" fill="hold" nodeType="afterEffect">
                                  <p:stCondLst>
                                    <p:cond delay="0"/>
                                  </p:stCondLst>
                                  <p:childTnLst>
                                    <p:set>
                                      <p:cBhvr>
                                        <p:cTn id="166" dur="1" fill="hold">
                                          <p:stCondLst>
                                            <p:cond delay="0"/>
                                          </p:stCondLst>
                                        </p:cTn>
                                        <p:tgtEl>
                                          <p:spTgt spid="201"/>
                                        </p:tgtEl>
                                        <p:attrNameLst>
                                          <p:attrName>style.visibility</p:attrName>
                                        </p:attrNameLst>
                                      </p:cBhvr>
                                      <p:to>
                                        <p:strVal val="visible"/>
                                      </p:to>
                                    </p:set>
                                    <p:anim calcmode="lin" valueType="num">
                                      <p:cBhvr additive="base">
                                        <p:cTn id="167" dur="300"/>
                                        <p:tgtEl>
                                          <p:spTgt spid="201"/>
                                        </p:tgtEl>
                                        <p:attrNameLst>
                                          <p:attrName>ppt_y</p:attrName>
                                        </p:attrNameLst>
                                      </p:cBhvr>
                                      <p:tavLst>
                                        <p:tav tm="0">
                                          <p:val>
                                            <p:strVal val="#ppt_y+#ppt_h*1.125000"/>
                                          </p:val>
                                        </p:tav>
                                        <p:tav tm="100000">
                                          <p:val>
                                            <p:strVal val="#ppt_y"/>
                                          </p:val>
                                        </p:tav>
                                      </p:tavLst>
                                    </p:anim>
                                    <p:animEffect transition="in" filter="wipe(up)">
                                      <p:cBhvr>
                                        <p:cTn id="168" dur="300"/>
                                        <p:tgtEl>
                                          <p:spTgt spid="201"/>
                                        </p:tgtEl>
                                      </p:cBhvr>
                                    </p:animEffect>
                                  </p:childTnLst>
                                </p:cTn>
                              </p:par>
                              <p:par>
                                <p:cTn id="169" presetID="12" presetClass="entr" presetSubtype="4" fill="hold" nodeType="withEffect">
                                  <p:stCondLst>
                                    <p:cond delay="0"/>
                                  </p:stCondLst>
                                  <p:childTnLst>
                                    <p:set>
                                      <p:cBhvr>
                                        <p:cTn id="170" dur="1" fill="hold">
                                          <p:stCondLst>
                                            <p:cond delay="0"/>
                                          </p:stCondLst>
                                        </p:cTn>
                                        <p:tgtEl>
                                          <p:spTgt spid="196"/>
                                        </p:tgtEl>
                                        <p:attrNameLst>
                                          <p:attrName>style.visibility</p:attrName>
                                        </p:attrNameLst>
                                      </p:cBhvr>
                                      <p:to>
                                        <p:strVal val="visible"/>
                                      </p:to>
                                    </p:set>
                                    <p:anim calcmode="lin" valueType="num">
                                      <p:cBhvr additive="base">
                                        <p:cTn id="171" dur="300"/>
                                        <p:tgtEl>
                                          <p:spTgt spid="196"/>
                                        </p:tgtEl>
                                        <p:attrNameLst>
                                          <p:attrName>ppt_y</p:attrName>
                                        </p:attrNameLst>
                                      </p:cBhvr>
                                      <p:tavLst>
                                        <p:tav tm="0">
                                          <p:val>
                                            <p:strVal val="#ppt_y+#ppt_h*1.125000"/>
                                          </p:val>
                                        </p:tav>
                                        <p:tav tm="100000">
                                          <p:val>
                                            <p:strVal val="#ppt_y"/>
                                          </p:val>
                                        </p:tav>
                                      </p:tavLst>
                                    </p:anim>
                                    <p:animEffect transition="in" filter="wipe(up)">
                                      <p:cBhvr>
                                        <p:cTn id="172" dur="300"/>
                                        <p:tgtEl>
                                          <p:spTgt spid="196"/>
                                        </p:tgtEl>
                                      </p:cBhvr>
                                    </p:animEffect>
                                  </p:childTnLst>
                                </p:cTn>
                              </p:par>
                            </p:childTnLst>
                          </p:cTn>
                        </p:par>
                        <p:par>
                          <p:cTn id="173" fill="hold">
                            <p:stCondLst>
                              <p:cond delay="12500"/>
                            </p:stCondLst>
                            <p:childTnLst>
                              <p:par>
                                <p:cTn id="174" presetID="12" presetClass="exit" presetSubtype="2" fill="hold" grpId="1" nodeType="afterEffect">
                                  <p:stCondLst>
                                    <p:cond delay="3000"/>
                                  </p:stCondLst>
                                  <p:childTnLst>
                                    <p:anim calcmode="lin" valueType="num">
                                      <p:cBhvr additive="base">
                                        <p:cTn id="175" dur="500"/>
                                        <p:tgtEl>
                                          <p:spTgt spid="64"/>
                                        </p:tgtEl>
                                        <p:attrNameLst>
                                          <p:attrName>ppt_x</p:attrName>
                                        </p:attrNameLst>
                                      </p:cBhvr>
                                      <p:tavLst>
                                        <p:tav tm="0">
                                          <p:val>
                                            <p:strVal val="#ppt_x"/>
                                          </p:val>
                                        </p:tav>
                                        <p:tav tm="100000">
                                          <p:val>
                                            <p:strVal val="#ppt_x+#ppt_w*1.125000"/>
                                          </p:val>
                                        </p:tav>
                                      </p:tavLst>
                                    </p:anim>
                                    <p:animEffect transition="out" filter="wipe(right)">
                                      <p:cBhvr>
                                        <p:cTn id="176" dur="500"/>
                                        <p:tgtEl>
                                          <p:spTgt spid="64"/>
                                        </p:tgtEl>
                                      </p:cBhvr>
                                    </p:animEffect>
                                    <p:set>
                                      <p:cBhvr>
                                        <p:cTn id="177" dur="1" fill="hold">
                                          <p:stCondLst>
                                            <p:cond delay="499"/>
                                          </p:stCondLst>
                                        </p:cTn>
                                        <p:tgtEl>
                                          <p:spTgt spid="64"/>
                                        </p:tgtEl>
                                        <p:attrNameLst>
                                          <p:attrName>style.visibility</p:attrName>
                                        </p:attrNameLst>
                                      </p:cBhvr>
                                      <p:to>
                                        <p:strVal val="hidden"/>
                                      </p:to>
                                    </p:set>
                                  </p:childTnLst>
                                </p:cTn>
                              </p:par>
                            </p:childTnLst>
                          </p:cTn>
                        </p:par>
                        <p:par>
                          <p:cTn id="178" fill="hold">
                            <p:stCondLst>
                              <p:cond delay="16000"/>
                            </p:stCondLst>
                            <p:childTnLst>
                              <p:par>
                                <p:cTn id="179" presetID="2" presetClass="exit" presetSubtype="2" fill="hold" nodeType="afterEffect">
                                  <p:stCondLst>
                                    <p:cond delay="0"/>
                                  </p:stCondLst>
                                  <p:childTnLst>
                                    <p:anim calcmode="lin" valueType="num">
                                      <p:cBhvr additive="base">
                                        <p:cTn id="180" dur="500"/>
                                        <p:tgtEl>
                                          <p:spTgt spid="2"/>
                                        </p:tgtEl>
                                        <p:attrNameLst>
                                          <p:attrName>ppt_x</p:attrName>
                                        </p:attrNameLst>
                                      </p:cBhvr>
                                      <p:tavLst>
                                        <p:tav tm="0">
                                          <p:val>
                                            <p:strVal val="ppt_x"/>
                                          </p:val>
                                        </p:tav>
                                        <p:tav tm="100000">
                                          <p:val>
                                            <p:strVal val="1+ppt_w/2"/>
                                          </p:val>
                                        </p:tav>
                                      </p:tavLst>
                                    </p:anim>
                                    <p:anim calcmode="lin" valueType="num">
                                      <p:cBhvr additive="base">
                                        <p:cTn id="181" dur="500"/>
                                        <p:tgtEl>
                                          <p:spTgt spid="2"/>
                                        </p:tgtEl>
                                        <p:attrNameLst>
                                          <p:attrName>ppt_y</p:attrName>
                                        </p:attrNameLst>
                                      </p:cBhvr>
                                      <p:tavLst>
                                        <p:tav tm="0">
                                          <p:val>
                                            <p:strVal val="ppt_y"/>
                                          </p:val>
                                        </p:tav>
                                        <p:tav tm="100000">
                                          <p:val>
                                            <p:strVal val="ppt_y"/>
                                          </p:val>
                                        </p:tav>
                                      </p:tavLst>
                                    </p:anim>
                                    <p:set>
                                      <p:cBhvr>
                                        <p:cTn id="182" dur="1" fill="hold">
                                          <p:stCondLst>
                                            <p:cond delay="499"/>
                                          </p:stCondLst>
                                        </p:cTn>
                                        <p:tgtEl>
                                          <p:spTgt spid="2"/>
                                        </p:tgtEl>
                                        <p:attrNameLst>
                                          <p:attrName>style.visibility</p:attrName>
                                        </p:attrNameLst>
                                      </p:cBhvr>
                                      <p:to>
                                        <p:strVal val="hidden"/>
                                      </p:to>
                                    </p:set>
                                  </p:childTnLst>
                                </p:cTn>
                              </p:par>
                              <p:par>
                                <p:cTn id="183" presetID="2" presetClass="exit" presetSubtype="2" fill="hold" nodeType="withEffect">
                                  <p:stCondLst>
                                    <p:cond delay="0"/>
                                  </p:stCondLst>
                                  <p:childTnLst>
                                    <p:anim calcmode="lin" valueType="num">
                                      <p:cBhvr additive="base">
                                        <p:cTn id="184" dur="500"/>
                                        <p:tgtEl>
                                          <p:spTgt spid="138"/>
                                        </p:tgtEl>
                                        <p:attrNameLst>
                                          <p:attrName>ppt_x</p:attrName>
                                        </p:attrNameLst>
                                      </p:cBhvr>
                                      <p:tavLst>
                                        <p:tav tm="0">
                                          <p:val>
                                            <p:strVal val="ppt_x"/>
                                          </p:val>
                                        </p:tav>
                                        <p:tav tm="100000">
                                          <p:val>
                                            <p:strVal val="1+ppt_w/2"/>
                                          </p:val>
                                        </p:tav>
                                      </p:tavLst>
                                    </p:anim>
                                    <p:anim calcmode="lin" valueType="num">
                                      <p:cBhvr additive="base">
                                        <p:cTn id="185" dur="500"/>
                                        <p:tgtEl>
                                          <p:spTgt spid="138"/>
                                        </p:tgtEl>
                                        <p:attrNameLst>
                                          <p:attrName>ppt_y</p:attrName>
                                        </p:attrNameLst>
                                      </p:cBhvr>
                                      <p:tavLst>
                                        <p:tav tm="0">
                                          <p:val>
                                            <p:strVal val="ppt_y"/>
                                          </p:val>
                                        </p:tav>
                                        <p:tav tm="100000">
                                          <p:val>
                                            <p:strVal val="ppt_y"/>
                                          </p:val>
                                        </p:tav>
                                      </p:tavLst>
                                    </p:anim>
                                    <p:set>
                                      <p:cBhvr>
                                        <p:cTn id="186" dur="1" fill="hold">
                                          <p:stCondLst>
                                            <p:cond delay="499"/>
                                          </p:stCondLst>
                                        </p:cTn>
                                        <p:tgtEl>
                                          <p:spTgt spid="138"/>
                                        </p:tgtEl>
                                        <p:attrNameLst>
                                          <p:attrName>style.visibility</p:attrName>
                                        </p:attrNameLst>
                                      </p:cBhvr>
                                      <p:to>
                                        <p:strVal val="hidden"/>
                                      </p:to>
                                    </p:set>
                                  </p:childTnLst>
                                </p:cTn>
                              </p:par>
                              <p:par>
                                <p:cTn id="187" presetID="2" presetClass="exit" presetSubtype="2" fill="hold" nodeType="withEffect">
                                  <p:stCondLst>
                                    <p:cond delay="0"/>
                                  </p:stCondLst>
                                  <p:childTnLst>
                                    <p:anim calcmode="lin" valueType="num">
                                      <p:cBhvr additive="base">
                                        <p:cTn id="188" dur="500"/>
                                        <p:tgtEl>
                                          <p:spTgt spid="142"/>
                                        </p:tgtEl>
                                        <p:attrNameLst>
                                          <p:attrName>ppt_x</p:attrName>
                                        </p:attrNameLst>
                                      </p:cBhvr>
                                      <p:tavLst>
                                        <p:tav tm="0">
                                          <p:val>
                                            <p:strVal val="ppt_x"/>
                                          </p:val>
                                        </p:tav>
                                        <p:tav tm="100000">
                                          <p:val>
                                            <p:strVal val="1+ppt_w/2"/>
                                          </p:val>
                                        </p:tav>
                                      </p:tavLst>
                                    </p:anim>
                                    <p:anim calcmode="lin" valueType="num">
                                      <p:cBhvr additive="base">
                                        <p:cTn id="189" dur="500"/>
                                        <p:tgtEl>
                                          <p:spTgt spid="142"/>
                                        </p:tgtEl>
                                        <p:attrNameLst>
                                          <p:attrName>ppt_y</p:attrName>
                                        </p:attrNameLst>
                                      </p:cBhvr>
                                      <p:tavLst>
                                        <p:tav tm="0">
                                          <p:val>
                                            <p:strVal val="ppt_y"/>
                                          </p:val>
                                        </p:tav>
                                        <p:tav tm="100000">
                                          <p:val>
                                            <p:strVal val="ppt_y"/>
                                          </p:val>
                                        </p:tav>
                                      </p:tavLst>
                                    </p:anim>
                                    <p:set>
                                      <p:cBhvr>
                                        <p:cTn id="190" dur="1" fill="hold">
                                          <p:stCondLst>
                                            <p:cond delay="499"/>
                                          </p:stCondLst>
                                        </p:cTn>
                                        <p:tgtEl>
                                          <p:spTgt spid="142"/>
                                        </p:tgtEl>
                                        <p:attrNameLst>
                                          <p:attrName>style.visibility</p:attrName>
                                        </p:attrNameLst>
                                      </p:cBhvr>
                                      <p:to>
                                        <p:strVal val="hidden"/>
                                      </p:to>
                                    </p:set>
                                  </p:childTnLst>
                                </p:cTn>
                              </p:par>
                              <p:par>
                                <p:cTn id="191" presetID="2" presetClass="exit" presetSubtype="2" fill="hold" nodeType="withEffect">
                                  <p:stCondLst>
                                    <p:cond delay="0"/>
                                  </p:stCondLst>
                                  <p:childTnLst>
                                    <p:anim calcmode="lin" valueType="num">
                                      <p:cBhvr additive="base">
                                        <p:cTn id="192" dur="500"/>
                                        <p:tgtEl>
                                          <p:spTgt spid="147"/>
                                        </p:tgtEl>
                                        <p:attrNameLst>
                                          <p:attrName>ppt_x</p:attrName>
                                        </p:attrNameLst>
                                      </p:cBhvr>
                                      <p:tavLst>
                                        <p:tav tm="0">
                                          <p:val>
                                            <p:strVal val="ppt_x"/>
                                          </p:val>
                                        </p:tav>
                                        <p:tav tm="100000">
                                          <p:val>
                                            <p:strVal val="1+ppt_w/2"/>
                                          </p:val>
                                        </p:tav>
                                      </p:tavLst>
                                    </p:anim>
                                    <p:anim calcmode="lin" valueType="num">
                                      <p:cBhvr additive="base">
                                        <p:cTn id="193" dur="500"/>
                                        <p:tgtEl>
                                          <p:spTgt spid="147"/>
                                        </p:tgtEl>
                                        <p:attrNameLst>
                                          <p:attrName>ppt_y</p:attrName>
                                        </p:attrNameLst>
                                      </p:cBhvr>
                                      <p:tavLst>
                                        <p:tav tm="0">
                                          <p:val>
                                            <p:strVal val="ppt_y"/>
                                          </p:val>
                                        </p:tav>
                                        <p:tav tm="100000">
                                          <p:val>
                                            <p:strVal val="ppt_y"/>
                                          </p:val>
                                        </p:tav>
                                      </p:tavLst>
                                    </p:anim>
                                    <p:set>
                                      <p:cBhvr>
                                        <p:cTn id="194" dur="1" fill="hold">
                                          <p:stCondLst>
                                            <p:cond delay="499"/>
                                          </p:stCondLst>
                                        </p:cTn>
                                        <p:tgtEl>
                                          <p:spTgt spid="147"/>
                                        </p:tgtEl>
                                        <p:attrNameLst>
                                          <p:attrName>style.visibility</p:attrName>
                                        </p:attrNameLst>
                                      </p:cBhvr>
                                      <p:to>
                                        <p:strVal val="hidden"/>
                                      </p:to>
                                    </p:set>
                                  </p:childTnLst>
                                </p:cTn>
                              </p:par>
                              <p:par>
                                <p:cTn id="195" presetID="2" presetClass="exit" presetSubtype="2" fill="hold" nodeType="withEffect">
                                  <p:stCondLst>
                                    <p:cond delay="0"/>
                                  </p:stCondLst>
                                  <p:childTnLst>
                                    <p:anim calcmode="lin" valueType="num">
                                      <p:cBhvr additive="base">
                                        <p:cTn id="196" dur="500"/>
                                        <p:tgtEl>
                                          <p:spTgt spid="151"/>
                                        </p:tgtEl>
                                        <p:attrNameLst>
                                          <p:attrName>ppt_x</p:attrName>
                                        </p:attrNameLst>
                                      </p:cBhvr>
                                      <p:tavLst>
                                        <p:tav tm="0">
                                          <p:val>
                                            <p:strVal val="ppt_x"/>
                                          </p:val>
                                        </p:tav>
                                        <p:tav tm="100000">
                                          <p:val>
                                            <p:strVal val="1+ppt_w/2"/>
                                          </p:val>
                                        </p:tav>
                                      </p:tavLst>
                                    </p:anim>
                                    <p:anim calcmode="lin" valueType="num">
                                      <p:cBhvr additive="base">
                                        <p:cTn id="197" dur="500"/>
                                        <p:tgtEl>
                                          <p:spTgt spid="151"/>
                                        </p:tgtEl>
                                        <p:attrNameLst>
                                          <p:attrName>ppt_y</p:attrName>
                                        </p:attrNameLst>
                                      </p:cBhvr>
                                      <p:tavLst>
                                        <p:tav tm="0">
                                          <p:val>
                                            <p:strVal val="ppt_y"/>
                                          </p:val>
                                        </p:tav>
                                        <p:tav tm="100000">
                                          <p:val>
                                            <p:strVal val="ppt_y"/>
                                          </p:val>
                                        </p:tav>
                                      </p:tavLst>
                                    </p:anim>
                                    <p:set>
                                      <p:cBhvr>
                                        <p:cTn id="198" dur="1" fill="hold">
                                          <p:stCondLst>
                                            <p:cond delay="499"/>
                                          </p:stCondLst>
                                        </p:cTn>
                                        <p:tgtEl>
                                          <p:spTgt spid="151"/>
                                        </p:tgtEl>
                                        <p:attrNameLst>
                                          <p:attrName>style.visibility</p:attrName>
                                        </p:attrNameLst>
                                      </p:cBhvr>
                                      <p:to>
                                        <p:strVal val="hidden"/>
                                      </p:to>
                                    </p:set>
                                  </p:childTnLst>
                                </p:cTn>
                              </p:par>
                              <p:par>
                                <p:cTn id="199" presetID="2" presetClass="exit" presetSubtype="2" fill="hold" nodeType="withEffect">
                                  <p:stCondLst>
                                    <p:cond delay="0"/>
                                  </p:stCondLst>
                                  <p:childTnLst>
                                    <p:anim calcmode="lin" valueType="num">
                                      <p:cBhvr additive="base">
                                        <p:cTn id="200" dur="500"/>
                                        <p:tgtEl>
                                          <p:spTgt spid="156"/>
                                        </p:tgtEl>
                                        <p:attrNameLst>
                                          <p:attrName>ppt_x</p:attrName>
                                        </p:attrNameLst>
                                      </p:cBhvr>
                                      <p:tavLst>
                                        <p:tav tm="0">
                                          <p:val>
                                            <p:strVal val="ppt_x"/>
                                          </p:val>
                                        </p:tav>
                                        <p:tav tm="100000">
                                          <p:val>
                                            <p:strVal val="1+ppt_w/2"/>
                                          </p:val>
                                        </p:tav>
                                      </p:tavLst>
                                    </p:anim>
                                    <p:anim calcmode="lin" valueType="num">
                                      <p:cBhvr additive="base">
                                        <p:cTn id="201" dur="500"/>
                                        <p:tgtEl>
                                          <p:spTgt spid="156"/>
                                        </p:tgtEl>
                                        <p:attrNameLst>
                                          <p:attrName>ppt_y</p:attrName>
                                        </p:attrNameLst>
                                      </p:cBhvr>
                                      <p:tavLst>
                                        <p:tav tm="0">
                                          <p:val>
                                            <p:strVal val="ppt_y"/>
                                          </p:val>
                                        </p:tav>
                                        <p:tav tm="100000">
                                          <p:val>
                                            <p:strVal val="ppt_y"/>
                                          </p:val>
                                        </p:tav>
                                      </p:tavLst>
                                    </p:anim>
                                    <p:set>
                                      <p:cBhvr>
                                        <p:cTn id="202" dur="1" fill="hold">
                                          <p:stCondLst>
                                            <p:cond delay="499"/>
                                          </p:stCondLst>
                                        </p:cTn>
                                        <p:tgtEl>
                                          <p:spTgt spid="156"/>
                                        </p:tgtEl>
                                        <p:attrNameLst>
                                          <p:attrName>style.visibility</p:attrName>
                                        </p:attrNameLst>
                                      </p:cBhvr>
                                      <p:to>
                                        <p:strVal val="hidden"/>
                                      </p:to>
                                    </p:set>
                                  </p:childTnLst>
                                </p:cTn>
                              </p:par>
                              <p:par>
                                <p:cTn id="203" presetID="2" presetClass="exit" presetSubtype="2" fill="hold" nodeType="withEffect">
                                  <p:stCondLst>
                                    <p:cond delay="0"/>
                                  </p:stCondLst>
                                  <p:childTnLst>
                                    <p:anim calcmode="lin" valueType="num">
                                      <p:cBhvr additive="base">
                                        <p:cTn id="204" dur="500"/>
                                        <p:tgtEl>
                                          <p:spTgt spid="160"/>
                                        </p:tgtEl>
                                        <p:attrNameLst>
                                          <p:attrName>ppt_x</p:attrName>
                                        </p:attrNameLst>
                                      </p:cBhvr>
                                      <p:tavLst>
                                        <p:tav tm="0">
                                          <p:val>
                                            <p:strVal val="ppt_x"/>
                                          </p:val>
                                        </p:tav>
                                        <p:tav tm="100000">
                                          <p:val>
                                            <p:strVal val="1+ppt_w/2"/>
                                          </p:val>
                                        </p:tav>
                                      </p:tavLst>
                                    </p:anim>
                                    <p:anim calcmode="lin" valueType="num">
                                      <p:cBhvr additive="base">
                                        <p:cTn id="205" dur="500"/>
                                        <p:tgtEl>
                                          <p:spTgt spid="160"/>
                                        </p:tgtEl>
                                        <p:attrNameLst>
                                          <p:attrName>ppt_y</p:attrName>
                                        </p:attrNameLst>
                                      </p:cBhvr>
                                      <p:tavLst>
                                        <p:tav tm="0">
                                          <p:val>
                                            <p:strVal val="ppt_y"/>
                                          </p:val>
                                        </p:tav>
                                        <p:tav tm="100000">
                                          <p:val>
                                            <p:strVal val="ppt_y"/>
                                          </p:val>
                                        </p:tav>
                                      </p:tavLst>
                                    </p:anim>
                                    <p:set>
                                      <p:cBhvr>
                                        <p:cTn id="206" dur="1" fill="hold">
                                          <p:stCondLst>
                                            <p:cond delay="499"/>
                                          </p:stCondLst>
                                        </p:cTn>
                                        <p:tgtEl>
                                          <p:spTgt spid="160"/>
                                        </p:tgtEl>
                                        <p:attrNameLst>
                                          <p:attrName>style.visibility</p:attrName>
                                        </p:attrNameLst>
                                      </p:cBhvr>
                                      <p:to>
                                        <p:strVal val="hidden"/>
                                      </p:to>
                                    </p:set>
                                  </p:childTnLst>
                                </p:cTn>
                              </p:par>
                              <p:par>
                                <p:cTn id="207" presetID="2" presetClass="exit" presetSubtype="2" fill="hold" nodeType="withEffect">
                                  <p:stCondLst>
                                    <p:cond delay="0"/>
                                  </p:stCondLst>
                                  <p:childTnLst>
                                    <p:anim calcmode="lin" valueType="num">
                                      <p:cBhvr additive="base">
                                        <p:cTn id="208" dur="500"/>
                                        <p:tgtEl>
                                          <p:spTgt spid="165"/>
                                        </p:tgtEl>
                                        <p:attrNameLst>
                                          <p:attrName>ppt_x</p:attrName>
                                        </p:attrNameLst>
                                      </p:cBhvr>
                                      <p:tavLst>
                                        <p:tav tm="0">
                                          <p:val>
                                            <p:strVal val="ppt_x"/>
                                          </p:val>
                                        </p:tav>
                                        <p:tav tm="100000">
                                          <p:val>
                                            <p:strVal val="1+ppt_w/2"/>
                                          </p:val>
                                        </p:tav>
                                      </p:tavLst>
                                    </p:anim>
                                    <p:anim calcmode="lin" valueType="num">
                                      <p:cBhvr additive="base">
                                        <p:cTn id="209" dur="500"/>
                                        <p:tgtEl>
                                          <p:spTgt spid="165"/>
                                        </p:tgtEl>
                                        <p:attrNameLst>
                                          <p:attrName>ppt_y</p:attrName>
                                        </p:attrNameLst>
                                      </p:cBhvr>
                                      <p:tavLst>
                                        <p:tav tm="0">
                                          <p:val>
                                            <p:strVal val="ppt_y"/>
                                          </p:val>
                                        </p:tav>
                                        <p:tav tm="100000">
                                          <p:val>
                                            <p:strVal val="ppt_y"/>
                                          </p:val>
                                        </p:tav>
                                      </p:tavLst>
                                    </p:anim>
                                    <p:set>
                                      <p:cBhvr>
                                        <p:cTn id="210" dur="1" fill="hold">
                                          <p:stCondLst>
                                            <p:cond delay="499"/>
                                          </p:stCondLst>
                                        </p:cTn>
                                        <p:tgtEl>
                                          <p:spTgt spid="165"/>
                                        </p:tgtEl>
                                        <p:attrNameLst>
                                          <p:attrName>style.visibility</p:attrName>
                                        </p:attrNameLst>
                                      </p:cBhvr>
                                      <p:to>
                                        <p:strVal val="hidden"/>
                                      </p:to>
                                    </p:set>
                                  </p:childTnLst>
                                </p:cTn>
                              </p:par>
                              <p:par>
                                <p:cTn id="211" presetID="2" presetClass="exit" presetSubtype="2" fill="hold" nodeType="withEffect">
                                  <p:stCondLst>
                                    <p:cond delay="0"/>
                                  </p:stCondLst>
                                  <p:childTnLst>
                                    <p:anim calcmode="lin" valueType="num">
                                      <p:cBhvr additive="base">
                                        <p:cTn id="212" dur="500"/>
                                        <p:tgtEl>
                                          <p:spTgt spid="169"/>
                                        </p:tgtEl>
                                        <p:attrNameLst>
                                          <p:attrName>ppt_x</p:attrName>
                                        </p:attrNameLst>
                                      </p:cBhvr>
                                      <p:tavLst>
                                        <p:tav tm="0">
                                          <p:val>
                                            <p:strVal val="ppt_x"/>
                                          </p:val>
                                        </p:tav>
                                        <p:tav tm="100000">
                                          <p:val>
                                            <p:strVal val="1+ppt_w/2"/>
                                          </p:val>
                                        </p:tav>
                                      </p:tavLst>
                                    </p:anim>
                                    <p:anim calcmode="lin" valueType="num">
                                      <p:cBhvr additive="base">
                                        <p:cTn id="213" dur="500"/>
                                        <p:tgtEl>
                                          <p:spTgt spid="169"/>
                                        </p:tgtEl>
                                        <p:attrNameLst>
                                          <p:attrName>ppt_y</p:attrName>
                                        </p:attrNameLst>
                                      </p:cBhvr>
                                      <p:tavLst>
                                        <p:tav tm="0">
                                          <p:val>
                                            <p:strVal val="ppt_y"/>
                                          </p:val>
                                        </p:tav>
                                        <p:tav tm="100000">
                                          <p:val>
                                            <p:strVal val="ppt_y"/>
                                          </p:val>
                                        </p:tav>
                                      </p:tavLst>
                                    </p:anim>
                                    <p:set>
                                      <p:cBhvr>
                                        <p:cTn id="214" dur="1" fill="hold">
                                          <p:stCondLst>
                                            <p:cond delay="499"/>
                                          </p:stCondLst>
                                        </p:cTn>
                                        <p:tgtEl>
                                          <p:spTgt spid="169"/>
                                        </p:tgtEl>
                                        <p:attrNameLst>
                                          <p:attrName>style.visibility</p:attrName>
                                        </p:attrNameLst>
                                      </p:cBhvr>
                                      <p:to>
                                        <p:strVal val="hidden"/>
                                      </p:to>
                                    </p:set>
                                  </p:childTnLst>
                                </p:cTn>
                              </p:par>
                              <p:par>
                                <p:cTn id="215" presetID="2" presetClass="exit" presetSubtype="2" fill="hold" nodeType="withEffect">
                                  <p:stCondLst>
                                    <p:cond delay="0"/>
                                  </p:stCondLst>
                                  <p:childTnLst>
                                    <p:anim calcmode="lin" valueType="num">
                                      <p:cBhvr additive="base">
                                        <p:cTn id="216" dur="500"/>
                                        <p:tgtEl>
                                          <p:spTgt spid="174"/>
                                        </p:tgtEl>
                                        <p:attrNameLst>
                                          <p:attrName>ppt_x</p:attrName>
                                        </p:attrNameLst>
                                      </p:cBhvr>
                                      <p:tavLst>
                                        <p:tav tm="0">
                                          <p:val>
                                            <p:strVal val="ppt_x"/>
                                          </p:val>
                                        </p:tav>
                                        <p:tav tm="100000">
                                          <p:val>
                                            <p:strVal val="1+ppt_w/2"/>
                                          </p:val>
                                        </p:tav>
                                      </p:tavLst>
                                    </p:anim>
                                    <p:anim calcmode="lin" valueType="num">
                                      <p:cBhvr additive="base">
                                        <p:cTn id="217" dur="500"/>
                                        <p:tgtEl>
                                          <p:spTgt spid="174"/>
                                        </p:tgtEl>
                                        <p:attrNameLst>
                                          <p:attrName>ppt_y</p:attrName>
                                        </p:attrNameLst>
                                      </p:cBhvr>
                                      <p:tavLst>
                                        <p:tav tm="0">
                                          <p:val>
                                            <p:strVal val="ppt_y"/>
                                          </p:val>
                                        </p:tav>
                                        <p:tav tm="100000">
                                          <p:val>
                                            <p:strVal val="ppt_y"/>
                                          </p:val>
                                        </p:tav>
                                      </p:tavLst>
                                    </p:anim>
                                    <p:set>
                                      <p:cBhvr>
                                        <p:cTn id="218" dur="1" fill="hold">
                                          <p:stCondLst>
                                            <p:cond delay="499"/>
                                          </p:stCondLst>
                                        </p:cTn>
                                        <p:tgtEl>
                                          <p:spTgt spid="174"/>
                                        </p:tgtEl>
                                        <p:attrNameLst>
                                          <p:attrName>style.visibility</p:attrName>
                                        </p:attrNameLst>
                                      </p:cBhvr>
                                      <p:to>
                                        <p:strVal val="hidden"/>
                                      </p:to>
                                    </p:set>
                                  </p:childTnLst>
                                </p:cTn>
                              </p:par>
                              <p:par>
                                <p:cTn id="219" presetID="2" presetClass="exit" presetSubtype="2" fill="hold" nodeType="withEffect">
                                  <p:stCondLst>
                                    <p:cond delay="0"/>
                                  </p:stCondLst>
                                  <p:childTnLst>
                                    <p:anim calcmode="lin" valueType="num">
                                      <p:cBhvr additive="base">
                                        <p:cTn id="220" dur="500"/>
                                        <p:tgtEl>
                                          <p:spTgt spid="178"/>
                                        </p:tgtEl>
                                        <p:attrNameLst>
                                          <p:attrName>ppt_x</p:attrName>
                                        </p:attrNameLst>
                                      </p:cBhvr>
                                      <p:tavLst>
                                        <p:tav tm="0">
                                          <p:val>
                                            <p:strVal val="ppt_x"/>
                                          </p:val>
                                        </p:tav>
                                        <p:tav tm="100000">
                                          <p:val>
                                            <p:strVal val="1+ppt_w/2"/>
                                          </p:val>
                                        </p:tav>
                                      </p:tavLst>
                                    </p:anim>
                                    <p:anim calcmode="lin" valueType="num">
                                      <p:cBhvr additive="base">
                                        <p:cTn id="221" dur="500"/>
                                        <p:tgtEl>
                                          <p:spTgt spid="178"/>
                                        </p:tgtEl>
                                        <p:attrNameLst>
                                          <p:attrName>ppt_y</p:attrName>
                                        </p:attrNameLst>
                                      </p:cBhvr>
                                      <p:tavLst>
                                        <p:tav tm="0">
                                          <p:val>
                                            <p:strVal val="ppt_y"/>
                                          </p:val>
                                        </p:tav>
                                        <p:tav tm="100000">
                                          <p:val>
                                            <p:strVal val="ppt_y"/>
                                          </p:val>
                                        </p:tav>
                                      </p:tavLst>
                                    </p:anim>
                                    <p:set>
                                      <p:cBhvr>
                                        <p:cTn id="222" dur="1" fill="hold">
                                          <p:stCondLst>
                                            <p:cond delay="499"/>
                                          </p:stCondLst>
                                        </p:cTn>
                                        <p:tgtEl>
                                          <p:spTgt spid="178"/>
                                        </p:tgtEl>
                                        <p:attrNameLst>
                                          <p:attrName>style.visibility</p:attrName>
                                        </p:attrNameLst>
                                      </p:cBhvr>
                                      <p:to>
                                        <p:strVal val="hidden"/>
                                      </p:to>
                                    </p:set>
                                  </p:childTnLst>
                                </p:cTn>
                              </p:par>
                              <p:par>
                                <p:cTn id="223" presetID="2" presetClass="exit" presetSubtype="2" fill="hold" nodeType="withEffect">
                                  <p:stCondLst>
                                    <p:cond delay="0"/>
                                  </p:stCondLst>
                                  <p:childTnLst>
                                    <p:anim calcmode="lin" valueType="num">
                                      <p:cBhvr additive="base">
                                        <p:cTn id="224" dur="500"/>
                                        <p:tgtEl>
                                          <p:spTgt spid="183"/>
                                        </p:tgtEl>
                                        <p:attrNameLst>
                                          <p:attrName>ppt_x</p:attrName>
                                        </p:attrNameLst>
                                      </p:cBhvr>
                                      <p:tavLst>
                                        <p:tav tm="0">
                                          <p:val>
                                            <p:strVal val="ppt_x"/>
                                          </p:val>
                                        </p:tav>
                                        <p:tav tm="100000">
                                          <p:val>
                                            <p:strVal val="1+ppt_w/2"/>
                                          </p:val>
                                        </p:tav>
                                      </p:tavLst>
                                    </p:anim>
                                    <p:anim calcmode="lin" valueType="num">
                                      <p:cBhvr additive="base">
                                        <p:cTn id="225" dur="500"/>
                                        <p:tgtEl>
                                          <p:spTgt spid="183"/>
                                        </p:tgtEl>
                                        <p:attrNameLst>
                                          <p:attrName>ppt_y</p:attrName>
                                        </p:attrNameLst>
                                      </p:cBhvr>
                                      <p:tavLst>
                                        <p:tav tm="0">
                                          <p:val>
                                            <p:strVal val="ppt_y"/>
                                          </p:val>
                                        </p:tav>
                                        <p:tav tm="100000">
                                          <p:val>
                                            <p:strVal val="ppt_y"/>
                                          </p:val>
                                        </p:tav>
                                      </p:tavLst>
                                    </p:anim>
                                    <p:set>
                                      <p:cBhvr>
                                        <p:cTn id="226" dur="1" fill="hold">
                                          <p:stCondLst>
                                            <p:cond delay="499"/>
                                          </p:stCondLst>
                                        </p:cTn>
                                        <p:tgtEl>
                                          <p:spTgt spid="183"/>
                                        </p:tgtEl>
                                        <p:attrNameLst>
                                          <p:attrName>style.visibility</p:attrName>
                                        </p:attrNameLst>
                                      </p:cBhvr>
                                      <p:to>
                                        <p:strVal val="hidden"/>
                                      </p:to>
                                    </p:set>
                                  </p:childTnLst>
                                </p:cTn>
                              </p:par>
                              <p:par>
                                <p:cTn id="227" presetID="2" presetClass="exit" presetSubtype="2" fill="hold" nodeType="withEffect">
                                  <p:stCondLst>
                                    <p:cond delay="0"/>
                                  </p:stCondLst>
                                  <p:childTnLst>
                                    <p:anim calcmode="lin" valueType="num">
                                      <p:cBhvr additive="base">
                                        <p:cTn id="228" dur="500"/>
                                        <p:tgtEl>
                                          <p:spTgt spid="187"/>
                                        </p:tgtEl>
                                        <p:attrNameLst>
                                          <p:attrName>ppt_x</p:attrName>
                                        </p:attrNameLst>
                                      </p:cBhvr>
                                      <p:tavLst>
                                        <p:tav tm="0">
                                          <p:val>
                                            <p:strVal val="ppt_x"/>
                                          </p:val>
                                        </p:tav>
                                        <p:tav tm="100000">
                                          <p:val>
                                            <p:strVal val="1+ppt_w/2"/>
                                          </p:val>
                                        </p:tav>
                                      </p:tavLst>
                                    </p:anim>
                                    <p:anim calcmode="lin" valueType="num">
                                      <p:cBhvr additive="base">
                                        <p:cTn id="229" dur="500"/>
                                        <p:tgtEl>
                                          <p:spTgt spid="187"/>
                                        </p:tgtEl>
                                        <p:attrNameLst>
                                          <p:attrName>ppt_y</p:attrName>
                                        </p:attrNameLst>
                                      </p:cBhvr>
                                      <p:tavLst>
                                        <p:tav tm="0">
                                          <p:val>
                                            <p:strVal val="ppt_y"/>
                                          </p:val>
                                        </p:tav>
                                        <p:tav tm="100000">
                                          <p:val>
                                            <p:strVal val="ppt_y"/>
                                          </p:val>
                                        </p:tav>
                                      </p:tavLst>
                                    </p:anim>
                                    <p:set>
                                      <p:cBhvr>
                                        <p:cTn id="230" dur="1" fill="hold">
                                          <p:stCondLst>
                                            <p:cond delay="499"/>
                                          </p:stCondLst>
                                        </p:cTn>
                                        <p:tgtEl>
                                          <p:spTgt spid="187"/>
                                        </p:tgtEl>
                                        <p:attrNameLst>
                                          <p:attrName>style.visibility</p:attrName>
                                        </p:attrNameLst>
                                      </p:cBhvr>
                                      <p:to>
                                        <p:strVal val="hidden"/>
                                      </p:to>
                                    </p:set>
                                  </p:childTnLst>
                                </p:cTn>
                              </p:par>
                              <p:par>
                                <p:cTn id="231" presetID="2" presetClass="exit" presetSubtype="2" fill="hold" nodeType="withEffect">
                                  <p:stCondLst>
                                    <p:cond delay="0"/>
                                  </p:stCondLst>
                                  <p:childTnLst>
                                    <p:anim calcmode="lin" valueType="num">
                                      <p:cBhvr additive="base">
                                        <p:cTn id="232" dur="500"/>
                                        <p:tgtEl>
                                          <p:spTgt spid="192"/>
                                        </p:tgtEl>
                                        <p:attrNameLst>
                                          <p:attrName>ppt_x</p:attrName>
                                        </p:attrNameLst>
                                      </p:cBhvr>
                                      <p:tavLst>
                                        <p:tav tm="0">
                                          <p:val>
                                            <p:strVal val="ppt_x"/>
                                          </p:val>
                                        </p:tav>
                                        <p:tav tm="100000">
                                          <p:val>
                                            <p:strVal val="1+ppt_w/2"/>
                                          </p:val>
                                        </p:tav>
                                      </p:tavLst>
                                    </p:anim>
                                    <p:anim calcmode="lin" valueType="num">
                                      <p:cBhvr additive="base">
                                        <p:cTn id="233" dur="500"/>
                                        <p:tgtEl>
                                          <p:spTgt spid="192"/>
                                        </p:tgtEl>
                                        <p:attrNameLst>
                                          <p:attrName>ppt_y</p:attrName>
                                        </p:attrNameLst>
                                      </p:cBhvr>
                                      <p:tavLst>
                                        <p:tav tm="0">
                                          <p:val>
                                            <p:strVal val="ppt_y"/>
                                          </p:val>
                                        </p:tav>
                                        <p:tav tm="100000">
                                          <p:val>
                                            <p:strVal val="ppt_y"/>
                                          </p:val>
                                        </p:tav>
                                      </p:tavLst>
                                    </p:anim>
                                    <p:set>
                                      <p:cBhvr>
                                        <p:cTn id="234" dur="1" fill="hold">
                                          <p:stCondLst>
                                            <p:cond delay="499"/>
                                          </p:stCondLst>
                                        </p:cTn>
                                        <p:tgtEl>
                                          <p:spTgt spid="192"/>
                                        </p:tgtEl>
                                        <p:attrNameLst>
                                          <p:attrName>style.visibility</p:attrName>
                                        </p:attrNameLst>
                                      </p:cBhvr>
                                      <p:to>
                                        <p:strVal val="hidden"/>
                                      </p:to>
                                    </p:set>
                                  </p:childTnLst>
                                </p:cTn>
                              </p:par>
                              <p:par>
                                <p:cTn id="235" presetID="2" presetClass="exit" presetSubtype="2" fill="hold" nodeType="withEffect">
                                  <p:stCondLst>
                                    <p:cond delay="0"/>
                                  </p:stCondLst>
                                  <p:childTnLst>
                                    <p:anim calcmode="lin" valueType="num">
                                      <p:cBhvr additive="base">
                                        <p:cTn id="236" dur="500"/>
                                        <p:tgtEl>
                                          <p:spTgt spid="196"/>
                                        </p:tgtEl>
                                        <p:attrNameLst>
                                          <p:attrName>ppt_x</p:attrName>
                                        </p:attrNameLst>
                                      </p:cBhvr>
                                      <p:tavLst>
                                        <p:tav tm="0">
                                          <p:val>
                                            <p:strVal val="ppt_x"/>
                                          </p:val>
                                        </p:tav>
                                        <p:tav tm="100000">
                                          <p:val>
                                            <p:strVal val="1+ppt_w/2"/>
                                          </p:val>
                                        </p:tav>
                                      </p:tavLst>
                                    </p:anim>
                                    <p:anim calcmode="lin" valueType="num">
                                      <p:cBhvr additive="base">
                                        <p:cTn id="237" dur="500"/>
                                        <p:tgtEl>
                                          <p:spTgt spid="196"/>
                                        </p:tgtEl>
                                        <p:attrNameLst>
                                          <p:attrName>ppt_y</p:attrName>
                                        </p:attrNameLst>
                                      </p:cBhvr>
                                      <p:tavLst>
                                        <p:tav tm="0">
                                          <p:val>
                                            <p:strVal val="ppt_y"/>
                                          </p:val>
                                        </p:tav>
                                        <p:tav tm="100000">
                                          <p:val>
                                            <p:strVal val="ppt_y"/>
                                          </p:val>
                                        </p:tav>
                                      </p:tavLst>
                                    </p:anim>
                                    <p:set>
                                      <p:cBhvr>
                                        <p:cTn id="238" dur="1" fill="hold">
                                          <p:stCondLst>
                                            <p:cond delay="499"/>
                                          </p:stCondLst>
                                        </p:cTn>
                                        <p:tgtEl>
                                          <p:spTgt spid="196"/>
                                        </p:tgtEl>
                                        <p:attrNameLst>
                                          <p:attrName>style.visibility</p:attrName>
                                        </p:attrNameLst>
                                      </p:cBhvr>
                                      <p:to>
                                        <p:strVal val="hidden"/>
                                      </p:to>
                                    </p:set>
                                  </p:childTnLst>
                                </p:cTn>
                              </p:par>
                              <p:par>
                                <p:cTn id="239" presetID="2" presetClass="exit" presetSubtype="2" fill="hold" nodeType="withEffect">
                                  <p:stCondLst>
                                    <p:cond delay="0"/>
                                  </p:stCondLst>
                                  <p:childTnLst>
                                    <p:anim calcmode="lin" valueType="num">
                                      <p:cBhvr additive="base">
                                        <p:cTn id="240" dur="500"/>
                                        <p:tgtEl>
                                          <p:spTgt spid="201"/>
                                        </p:tgtEl>
                                        <p:attrNameLst>
                                          <p:attrName>ppt_x</p:attrName>
                                        </p:attrNameLst>
                                      </p:cBhvr>
                                      <p:tavLst>
                                        <p:tav tm="0">
                                          <p:val>
                                            <p:strVal val="ppt_x"/>
                                          </p:val>
                                        </p:tav>
                                        <p:tav tm="100000">
                                          <p:val>
                                            <p:strVal val="1+ppt_w/2"/>
                                          </p:val>
                                        </p:tav>
                                      </p:tavLst>
                                    </p:anim>
                                    <p:anim calcmode="lin" valueType="num">
                                      <p:cBhvr additive="base">
                                        <p:cTn id="241" dur="500"/>
                                        <p:tgtEl>
                                          <p:spTgt spid="201"/>
                                        </p:tgtEl>
                                        <p:attrNameLst>
                                          <p:attrName>ppt_y</p:attrName>
                                        </p:attrNameLst>
                                      </p:cBhvr>
                                      <p:tavLst>
                                        <p:tav tm="0">
                                          <p:val>
                                            <p:strVal val="ppt_y"/>
                                          </p:val>
                                        </p:tav>
                                        <p:tav tm="100000">
                                          <p:val>
                                            <p:strVal val="ppt_y"/>
                                          </p:val>
                                        </p:tav>
                                      </p:tavLst>
                                    </p:anim>
                                    <p:set>
                                      <p:cBhvr>
                                        <p:cTn id="242" dur="1" fill="hold">
                                          <p:stCondLst>
                                            <p:cond delay="499"/>
                                          </p:stCondLst>
                                        </p:cTn>
                                        <p:tgtEl>
                                          <p:spTgt spid="2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29" grpId="0"/>
      <p:bldP spid="41" grpId="0" bldLvl="0" animBg="1"/>
      <p:bldP spid="32" grpId="0"/>
      <p:bldP spid="51" grpId="0" bldLvl="0" animBg="1"/>
      <p:bldP spid="52" grpId="0"/>
      <p:bldP spid="53" grpId="0" bldLvl="0" animBg="1"/>
      <p:bldP spid="54" grpId="0"/>
      <p:bldP spid="55" grpId="0" bldLvl="0" animBg="1"/>
      <p:bldP spid="59" grpId="0"/>
      <p:bldP spid="60" grpId="0" bldLvl="0" animBg="1"/>
      <p:bldP spid="61" grpId="0"/>
      <p:bldP spid="62" grpId="0" bldLvl="0" animBg="1"/>
      <p:bldP spid="63" grpId="0"/>
      <p:bldP spid="64" grpId="0" bldLvl="0" animBg="1"/>
      <p:bldP spid="64" grpId="1"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783590" y="2270125"/>
            <a:ext cx="10189210" cy="1676400"/>
          </a:xfrm>
          <a:prstGeom prst="rect">
            <a:avLst/>
          </a:prstGeom>
          <a:gradFill>
            <a:gsLst>
              <a:gs pos="0">
                <a:srgbClr val="E30000"/>
              </a:gs>
              <a:gs pos="100000">
                <a:srgbClr val="760303"/>
              </a:gs>
            </a:gsLst>
            <a:lin ang="16200000" scaled="0"/>
          </a:gradFill>
          <a:ln w="12700" cap="flat" cmpd="sng" algn="ctr">
            <a:noFill/>
            <a:prstDash val="solid"/>
            <a:miter lim="800000"/>
          </a:ln>
          <a:effectLst/>
        </p:spPr>
        <p:txBody>
          <a:bodyPr lIns="1488000" tIns="0" bIns="48000" anchor="ctr"/>
          <a:p>
            <a:pPr algn="just" defTabSz="1097280">
              <a:defRPr/>
            </a:pPr>
            <a:endParaRPr lang="zh-CN" altLang="en-US" sz="4800" b="1" dirty="0">
              <a:solidFill>
                <a:srgbClr val="006D46"/>
              </a:solidFill>
              <a:latin typeface="华文中宋" panose="02010600040101010101" pitchFamily="2" charset="-122"/>
              <a:ea typeface="华文中宋" panose="02010600040101010101" pitchFamily="2" charset="-122"/>
            </a:endParaRPr>
          </a:p>
        </p:txBody>
      </p:sp>
      <p:sp>
        <p:nvSpPr>
          <p:cNvPr id="50" name="矩形 49"/>
          <p:cNvSpPr/>
          <p:nvPr/>
        </p:nvSpPr>
        <p:spPr>
          <a:xfrm>
            <a:off x="3031808" y="2613660"/>
            <a:ext cx="8550910" cy="829945"/>
          </a:xfrm>
          <a:prstGeom prst="rect">
            <a:avLst/>
          </a:prstGeom>
        </p:spPr>
        <p:txBody>
          <a:bodyPr wrap="square">
            <a:spAutoFit/>
          </a:bodyPr>
          <a:p>
            <a:pPr algn="l" defTabSz="1097280">
              <a:lnSpc>
                <a:spcPct val="120000"/>
              </a:lnSpc>
              <a:spcBef>
                <a:spcPts val="0"/>
              </a:spcBef>
              <a:spcAft>
                <a:spcPts val="0"/>
              </a:spcAft>
            </a:pPr>
            <a:r>
              <a:rPr lang="zh-CN" altLang="en-US" sz="4000" b="1" dirty="0">
                <a:solidFill>
                  <a:prstClr val="white"/>
                </a:solidFill>
                <a:latin typeface="微软雅黑" panose="020B0503020204020204" pitchFamily="34" charset="-122"/>
                <a:ea typeface="微软雅黑" panose="020B0503020204020204" pitchFamily="34" charset="-122"/>
              </a:rPr>
              <a:t>《实施意见》主要内容</a:t>
            </a:r>
            <a:endParaRPr lang="zh-CN" altLang="en-US" sz="4000" b="1" dirty="0">
              <a:solidFill>
                <a:prstClr val="white"/>
              </a:solidFill>
              <a:latin typeface="微软雅黑" panose="020B0503020204020204" pitchFamily="34" charset="-122"/>
              <a:ea typeface="微软雅黑" panose="020B0503020204020204" pitchFamily="34" charset="-122"/>
            </a:endParaRPr>
          </a:p>
        </p:txBody>
      </p:sp>
      <p:sp>
        <p:nvSpPr>
          <p:cNvPr id="52" name="梯形 51"/>
          <p:cNvSpPr/>
          <p:nvPr/>
        </p:nvSpPr>
        <p:spPr>
          <a:xfrm>
            <a:off x="1448358" y="2095459"/>
            <a:ext cx="1560000" cy="288032"/>
          </a:xfrm>
          <a:prstGeom prst="trapezoid">
            <a:avLst>
              <a:gd name="adj" fmla="val 40432"/>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1097280"/>
            <a:endParaRPr lang="zh-CN" altLang="en-US" sz="2400">
              <a:solidFill>
                <a:srgbClr val="C00000"/>
              </a:solidFill>
              <a:latin typeface="Calibri" panose="020F0502020204030204"/>
              <a:ea typeface="宋体" panose="02010600030101010101" pitchFamily="2" charset="-122"/>
            </a:endParaRPr>
          </a:p>
        </p:txBody>
      </p:sp>
      <p:sp>
        <p:nvSpPr>
          <p:cNvPr id="49" name="任意多边形 8"/>
          <p:cNvSpPr/>
          <p:nvPr/>
        </p:nvSpPr>
        <p:spPr bwMode="auto">
          <a:xfrm>
            <a:off x="1554781" y="2095460"/>
            <a:ext cx="1325033" cy="1348316"/>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bg1">
              <a:lumMod val="95000"/>
            </a:schemeClr>
          </a:solidFill>
          <a:ln w="12700" algn="ctr">
            <a:solidFill>
              <a:srgbClr val="C00000"/>
            </a:solidFill>
            <a:miter lim="800000"/>
          </a:ln>
        </p:spPr>
        <p:txBody>
          <a:bodyPr tIns="0" bIns="480000" anchor="ctr"/>
          <a:p>
            <a:pPr algn="ctr" defTabSz="1097280">
              <a:spcBef>
                <a:spcPts val="3200"/>
              </a:spcBef>
              <a:buClr>
                <a:srgbClr val="4F81BD"/>
              </a:buClr>
              <a:buSzPct val="60000"/>
            </a:pPr>
            <a:r>
              <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rPr>
              <a:t>三</a:t>
            </a:r>
            <a:endParaRPr lang="zh-CN" altLang="en-US" sz="4265" b="1" dirty="0">
              <a:solidFill>
                <a:srgbClr val="C00000"/>
              </a:solidFill>
              <a:latin typeface="微软雅黑" panose="020B0503020204020204" pitchFamily="34" charset="-122"/>
              <a:ea typeface="微软雅黑" panose="020B0503020204020204" pitchFamily="34" charset="-122"/>
              <a:cs typeface="Arial Unicode MS" panose="020B0604020202020204" charset="-122"/>
            </a:endParaRPr>
          </a:p>
        </p:txBody>
      </p:sp>
    </p:spTree>
  </p:cSld>
  <p:clrMapOvr>
    <a:masterClrMapping/>
  </p:clrMapOvr>
  <mc:AlternateContent xmlns:mc="http://schemas.openxmlformats.org/markup-compatibility/2006">
    <mc:Choice xmlns:p14="http://schemas.microsoft.com/office/powerpoint/2010/main" Requires="p14">
      <p:transition p14:dur="200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750"/>
                                        <p:tgtEl>
                                          <p:spTgt spid="52"/>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up)">
                                      <p:cBhvr>
                                        <p:cTn id="15" dur="500"/>
                                        <p:tgtEl>
                                          <p:spTgt spid="4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bldLvl="0" animBg="1"/>
      <p:bldP spid="50" grpId="0"/>
      <p:bldP spid="5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23"/>
          <p:cNvSpPr>
            <a:spLocks noChangeArrowheads="1"/>
          </p:cNvSpPr>
          <p:nvPr>
            <p:custDataLst>
              <p:tags r:id="rId1"/>
            </p:custDataLst>
          </p:nvPr>
        </p:nvSpPr>
        <p:spPr bwMode="auto">
          <a:xfrm>
            <a:off x="4170680" y="1005205"/>
            <a:ext cx="6678930" cy="5327015"/>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26" name="圆角矩形 23"/>
          <p:cNvSpPr>
            <a:spLocks noChangeArrowheads="1"/>
          </p:cNvSpPr>
          <p:nvPr/>
        </p:nvSpPr>
        <p:spPr bwMode="auto">
          <a:xfrm>
            <a:off x="635" y="1077595"/>
            <a:ext cx="3987800"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303" y="1897721"/>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387668" y="1493520"/>
            <a:ext cx="0" cy="3606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9963" y="1649095"/>
            <a:ext cx="2927350" cy="1630045"/>
          </a:xfrm>
          <a:prstGeom prst="rect">
            <a:avLst/>
          </a:prstGeom>
          <a:noFill/>
        </p:spPr>
        <p:txBody>
          <a:bodyPr wrap="square" rtlCol="0">
            <a:spAutoFit/>
          </a:bodyPr>
          <a:p>
            <a:pPr lvl="0" indent="0" algn="l">
              <a:lnSpc>
                <a:spcPts val="3000"/>
              </a:lnSpc>
              <a:buClr>
                <a:srgbClr val="C00000"/>
              </a:buClr>
              <a:buFont typeface="Wingdings" panose="05000000000000000000" pitchFamily="2" charset="2"/>
              <a:buNone/>
              <a:defRPr/>
            </a:pPr>
            <a:r>
              <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（一）牢牢把握习近平总书记关于能源资源安全的重要讲话重要指示精神</a:t>
            </a:r>
            <a:endPar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0" name="组合 59"/>
          <p:cNvGrpSpPr/>
          <p:nvPr/>
        </p:nvGrpSpPr>
        <p:grpSpPr>
          <a:xfrm>
            <a:off x="79057" y="863600"/>
            <a:ext cx="4091493" cy="661035"/>
            <a:chOff x="1258110" y="2289998"/>
            <a:chExt cx="5038072" cy="758416"/>
          </a:xfrm>
        </p:grpSpPr>
        <p:grpSp>
          <p:nvGrpSpPr>
            <p:cNvPr id="61" name="组合 60"/>
            <p:cNvGrpSpPr/>
            <p:nvPr/>
          </p:nvGrpSpPr>
          <p:grpSpPr>
            <a:xfrm>
              <a:off x="1452252" y="2383555"/>
              <a:ext cx="4843930" cy="619992"/>
              <a:chOff x="4757369" y="4188620"/>
              <a:chExt cx="6758660" cy="481030"/>
            </a:xfrm>
            <a:effectLst>
              <a:outerShdw blurRad="50800" dist="38100" dir="2700000" algn="tl" rotWithShape="0">
                <a:prstClr val="black">
                  <a:alpha val="40000"/>
                </a:prstClr>
              </a:outerShdw>
            </a:effectLst>
          </p:grpSpPr>
          <p:sp>
            <p:nvSpPr>
              <p:cNvPr id="62" name="圆角矩形 58"/>
              <p:cNvSpPr/>
              <p:nvPr/>
            </p:nvSpPr>
            <p:spPr>
              <a:xfrm>
                <a:off x="4757369" y="4188620"/>
                <a:ext cx="6507728"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025099" y="4224796"/>
                <a:ext cx="549093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一、高质量发展目标</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58110" y="2289998"/>
              <a:ext cx="804584"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98463" y="3532846"/>
            <a:ext cx="662268" cy="173986"/>
            <a:chOff x="5219488" y="4682325"/>
            <a:chExt cx="662268" cy="173986"/>
          </a:xfrm>
        </p:grpSpPr>
        <p:cxnSp>
          <p:nvCxnSpPr>
            <p:cNvPr id="69" name="直接连接符 68"/>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88303" y="4339931"/>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955993" y="3422015"/>
            <a:ext cx="279463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（二）科学研判形势</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nvSpPr>
        <p:spPr>
          <a:xfrm>
            <a:off x="942658" y="4194175"/>
            <a:ext cx="2340610"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（三）总体要求</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pic>
        <p:nvPicPr>
          <p:cNvPr id="2" name="图片 1" descr="logo"/>
          <p:cNvPicPr>
            <a:picLocks noChangeAspect="1"/>
          </p:cNvPicPr>
          <p:nvPr/>
        </p:nvPicPr>
        <p:blipFill>
          <a:blip r:embed="rId2"/>
          <a:stretch>
            <a:fillRect/>
          </a:stretch>
        </p:blipFill>
        <p:spPr>
          <a:xfrm>
            <a:off x="154623" y="963930"/>
            <a:ext cx="496570" cy="385445"/>
          </a:xfrm>
          <a:prstGeom prst="rect">
            <a:avLst/>
          </a:prstGeom>
        </p:spPr>
      </p:pic>
      <p:sp>
        <p:nvSpPr>
          <p:cNvPr id="3" name="文本框 2"/>
          <p:cNvSpPr txBox="1"/>
          <p:nvPr/>
        </p:nvSpPr>
        <p:spPr>
          <a:xfrm>
            <a:off x="936943" y="4865370"/>
            <a:ext cx="282511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（四）构建高质量发展指标体系</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 name="组合 4"/>
          <p:cNvGrpSpPr/>
          <p:nvPr/>
        </p:nvGrpSpPr>
        <p:grpSpPr>
          <a:xfrm>
            <a:off x="380048" y="5032716"/>
            <a:ext cx="662268" cy="173986"/>
            <a:chOff x="5219488" y="4682325"/>
            <a:chExt cx="662268" cy="173986"/>
          </a:xfrm>
        </p:grpSpPr>
        <p:cxnSp>
          <p:nvCxnSpPr>
            <p:cNvPr id="11" name="直接连接符 10"/>
            <p:cNvCxnSpPr/>
            <p:nvPr>
              <p:custDataLst>
                <p:tags r:id="rId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 空心 15"/>
            <p:cNvSpPr/>
            <p:nvPr>
              <p:custDataLst>
                <p:tags r:id="rId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50" name="圆角矩形 10"/>
          <p:cNvGrpSpPr/>
          <p:nvPr/>
        </p:nvGrpSpPr>
        <p:grpSpPr>
          <a:xfrm>
            <a:off x="4157345" y="2453640"/>
            <a:ext cx="6692265" cy="165100"/>
            <a:chOff x="42" y="691"/>
            <a:chExt cx="5676" cy="104"/>
          </a:xfrm>
        </p:grpSpPr>
        <p:pic>
          <p:nvPicPr>
            <p:cNvPr id="51" name="圆角矩形 10"/>
            <p:cNvPicPr/>
            <p:nvPr>
              <p:custDataLst>
                <p:tags r:id="rId5"/>
              </p:custDataLst>
            </p:nvPr>
          </p:nvPicPr>
          <p:blipFill>
            <a:blip r:embed="rId6"/>
            <a:stretch>
              <a:fillRect/>
            </a:stretch>
          </p:blipFill>
          <p:spPr>
            <a:xfrm>
              <a:off x="42" y="691"/>
              <a:ext cx="5676" cy="104"/>
            </a:xfrm>
            <a:prstGeom prst="rect">
              <a:avLst/>
            </a:prstGeom>
            <a:noFill/>
            <a:ln w="9525">
              <a:noFill/>
            </a:ln>
          </p:spPr>
        </p:pic>
        <p:sp>
          <p:nvSpPr>
            <p:cNvPr id="52" name="Text Box 8"/>
            <p:cNvSpPr txBox="1"/>
            <p:nvPr>
              <p:custDataLst>
                <p:tags r:id="rId7"/>
              </p:custDataLst>
            </p:nvPr>
          </p:nvSpPr>
          <p:spPr>
            <a:xfrm>
              <a:off x="91" y="739"/>
              <a:ext cx="5578" cy="11"/>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53" name="矩形 52"/>
          <p:cNvSpPr>
            <a:spLocks noChangeArrowheads="1"/>
          </p:cNvSpPr>
          <p:nvPr>
            <p:custDataLst>
              <p:tags r:id="rId8"/>
            </p:custDataLst>
          </p:nvPr>
        </p:nvSpPr>
        <p:spPr bwMode="auto">
          <a:xfrm>
            <a:off x="4247515" y="1850390"/>
            <a:ext cx="6636385" cy="64516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一是当前矿产勘查处于筑底——回升，孕育新的重大机遇</a:t>
            </a:r>
            <a:endPar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54" name="圆角矩形 13"/>
          <p:cNvGrpSpPr/>
          <p:nvPr/>
        </p:nvGrpSpPr>
        <p:grpSpPr>
          <a:xfrm>
            <a:off x="4157345" y="4338320"/>
            <a:ext cx="6692265" cy="165100"/>
            <a:chOff x="42" y="1486"/>
            <a:chExt cx="5676" cy="104"/>
          </a:xfrm>
        </p:grpSpPr>
        <p:pic>
          <p:nvPicPr>
            <p:cNvPr id="64" name="圆角矩形 13"/>
            <p:cNvPicPr/>
            <p:nvPr>
              <p:custDataLst>
                <p:tags r:id="rId9"/>
              </p:custDataLst>
            </p:nvPr>
          </p:nvPicPr>
          <p:blipFill>
            <a:blip r:embed="rId6"/>
            <a:stretch>
              <a:fillRect/>
            </a:stretch>
          </p:blipFill>
          <p:spPr>
            <a:xfrm>
              <a:off x="42" y="1486"/>
              <a:ext cx="5676" cy="104"/>
            </a:xfrm>
            <a:prstGeom prst="rect">
              <a:avLst/>
            </a:prstGeom>
            <a:noFill/>
            <a:ln w="9525">
              <a:noFill/>
            </a:ln>
          </p:spPr>
        </p:pic>
        <p:sp>
          <p:nvSpPr>
            <p:cNvPr id="66" name="Text Box 13"/>
            <p:cNvSpPr txBox="1"/>
            <p:nvPr>
              <p:custDataLst>
                <p:tags r:id="rId10"/>
              </p:custDataLst>
            </p:nvPr>
          </p:nvSpPr>
          <p:spPr>
            <a:xfrm>
              <a:off x="91" y="1532"/>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grpSp>
        <p:nvGrpSpPr>
          <p:cNvPr id="74" name="圆角矩形 15"/>
          <p:cNvGrpSpPr/>
          <p:nvPr/>
        </p:nvGrpSpPr>
        <p:grpSpPr>
          <a:xfrm>
            <a:off x="4157345" y="5174615"/>
            <a:ext cx="6634480" cy="163830"/>
            <a:chOff x="42" y="1882"/>
            <a:chExt cx="5676" cy="103"/>
          </a:xfrm>
        </p:grpSpPr>
        <p:pic>
          <p:nvPicPr>
            <p:cNvPr id="75" name="圆角矩形 15"/>
            <p:cNvPicPr/>
            <p:nvPr>
              <p:custDataLst>
                <p:tags r:id="rId11"/>
              </p:custDataLst>
            </p:nvPr>
          </p:nvPicPr>
          <p:blipFill>
            <a:blip r:embed="rId12"/>
            <a:stretch>
              <a:fillRect/>
            </a:stretch>
          </p:blipFill>
          <p:spPr>
            <a:xfrm>
              <a:off x="42" y="1882"/>
              <a:ext cx="5676" cy="103"/>
            </a:xfrm>
            <a:prstGeom prst="rect">
              <a:avLst/>
            </a:prstGeom>
            <a:noFill/>
            <a:ln w="9525">
              <a:noFill/>
            </a:ln>
          </p:spPr>
        </p:pic>
        <p:sp>
          <p:nvSpPr>
            <p:cNvPr id="76" name="Text Box 17"/>
            <p:cNvSpPr txBox="1"/>
            <p:nvPr>
              <p:custDataLst>
                <p:tags r:id="rId13"/>
              </p:custDataLst>
            </p:nvPr>
          </p:nvSpPr>
          <p:spPr>
            <a:xfrm>
              <a:off x="91" y="1929"/>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79" name="矩形 78"/>
          <p:cNvSpPr>
            <a:spLocks noChangeArrowheads="1"/>
          </p:cNvSpPr>
          <p:nvPr>
            <p:custDataLst>
              <p:tags r:id="rId14"/>
            </p:custDataLst>
          </p:nvPr>
        </p:nvSpPr>
        <p:spPr bwMode="auto">
          <a:xfrm>
            <a:off x="4373880" y="4713605"/>
            <a:ext cx="5635625" cy="36830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四是市场需求明显上升的重大机遇</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80" name="圆角矩形 18"/>
          <p:cNvGrpSpPr/>
          <p:nvPr/>
        </p:nvGrpSpPr>
        <p:grpSpPr>
          <a:xfrm>
            <a:off x="4157345" y="5829300"/>
            <a:ext cx="6692265" cy="165100"/>
            <a:chOff x="42" y="2277"/>
            <a:chExt cx="5676" cy="104"/>
          </a:xfrm>
        </p:grpSpPr>
        <p:pic>
          <p:nvPicPr>
            <p:cNvPr id="81" name="圆角矩形 18"/>
            <p:cNvPicPr/>
            <p:nvPr>
              <p:custDataLst>
                <p:tags r:id="rId15"/>
              </p:custDataLst>
            </p:nvPr>
          </p:nvPicPr>
          <p:blipFill>
            <a:blip r:embed="rId6"/>
            <a:stretch>
              <a:fillRect/>
            </a:stretch>
          </p:blipFill>
          <p:spPr>
            <a:xfrm>
              <a:off x="42" y="2277"/>
              <a:ext cx="5676" cy="104"/>
            </a:xfrm>
            <a:prstGeom prst="rect">
              <a:avLst/>
            </a:prstGeom>
            <a:noFill/>
            <a:ln w="9525">
              <a:noFill/>
            </a:ln>
          </p:spPr>
        </p:pic>
        <p:sp>
          <p:nvSpPr>
            <p:cNvPr id="82" name="Text Box 22"/>
            <p:cNvSpPr txBox="1"/>
            <p:nvPr>
              <p:custDataLst>
                <p:tags r:id="rId16"/>
              </p:custDataLst>
            </p:nvPr>
          </p:nvSpPr>
          <p:spPr>
            <a:xfrm>
              <a:off x="91" y="2325"/>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grpSp>
        <p:nvGrpSpPr>
          <p:cNvPr id="83" name="圆角矩形 24"/>
          <p:cNvGrpSpPr/>
          <p:nvPr/>
        </p:nvGrpSpPr>
        <p:grpSpPr>
          <a:xfrm>
            <a:off x="4157345" y="3431540"/>
            <a:ext cx="6619875" cy="163195"/>
            <a:chOff x="42" y="1091"/>
            <a:chExt cx="5676" cy="103"/>
          </a:xfrm>
        </p:grpSpPr>
        <p:pic>
          <p:nvPicPr>
            <p:cNvPr id="115" name="圆角矩形 24"/>
            <p:cNvPicPr/>
            <p:nvPr>
              <p:custDataLst>
                <p:tags r:id="rId17"/>
              </p:custDataLst>
            </p:nvPr>
          </p:nvPicPr>
          <p:blipFill>
            <a:blip r:embed="rId12"/>
            <a:stretch>
              <a:fillRect/>
            </a:stretch>
          </p:blipFill>
          <p:spPr>
            <a:xfrm>
              <a:off x="42" y="1091"/>
              <a:ext cx="5676" cy="103"/>
            </a:xfrm>
            <a:prstGeom prst="rect">
              <a:avLst/>
            </a:prstGeom>
            <a:noFill/>
            <a:ln w="9525">
              <a:noFill/>
            </a:ln>
          </p:spPr>
        </p:pic>
        <p:sp>
          <p:nvSpPr>
            <p:cNvPr id="116" name="Text Box 34"/>
            <p:cNvSpPr txBox="1"/>
            <p:nvPr>
              <p:custDataLst>
                <p:tags r:id="rId18"/>
              </p:custDataLst>
            </p:nvPr>
          </p:nvSpPr>
          <p:spPr>
            <a:xfrm>
              <a:off x="91" y="1136"/>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117" name="矩形 116"/>
          <p:cNvSpPr>
            <a:spLocks noChangeArrowheads="1"/>
          </p:cNvSpPr>
          <p:nvPr>
            <p:custDataLst>
              <p:tags r:id="rId19"/>
            </p:custDataLst>
          </p:nvPr>
        </p:nvSpPr>
        <p:spPr bwMode="auto">
          <a:xfrm>
            <a:off x="4245610" y="2927985"/>
            <a:ext cx="4855845" cy="36830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二是国家重大战略实施的重大机遇</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18" name="矩形 117"/>
          <p:cNvSpPr>
            <a:spLocks noChangeArrowheads="1"/>
          </p:cNvSpPr>
          <p:nvPr>
            <p:custDataLst>
              <p:tags r:id="rId20"/>
            </p:custDataLst>
          </p:nvPr>
        </p:nvSpPr>
        <p:spPr bwMode="auto">
          <a:xfrm>
            <a:off x="4246245" y="3838575"/>
            <a:ext cx="6179820" cy="36830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三是政策红利相继叠加的重大机遇</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19" name="矩形 118"/>
          <p:cNvSpPr>
            <a:spLocks noChangeArrowheads="1"/>
          </p:cNvSpPr>
          <p:nvPr>
            <p:custDataLst>
              <p:tags r:id="rId21"/>
            </p:custDataLst>
          </p:nvPr>
        </p:nvSpPr>
        <p:spPr bwMode="auto">
          <a:xfrm>
            <a:off x="4386580" y="5434965"/>
            <a:ext cx="5447030" cy="36830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五是交流合作不断深化的重大机遇</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20" name="平行四边形 119"/>
          <p:cNvSpPr>
            <a:spLocks noChangeArrowheads="1"/>
          </p:cNvSpPr>
          <p:nvPr>
            <p:custDataLst>
              <p:tags r:id="rId22"/>
            </p:custDataLst>
          </p:nvPr>
        </p:nvSpPr>
        <p:spPr bwMode="auto">
          <a:xfrm>
            <a:off x="4717415" y="1077595"/>
            <a:ext cx="5850890"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21" name="平行四边形 120"/>
          <p:cNvSpPr>
            <a:spLocks noChangeArrowheads="1"/>
          </p:cNvSpPr>
          <p:nvPr>
            <p:custDataLst>
              <p:tags r:id="rId23"/>
            </p:custDataLst>
          </p:nvPr>
        </p:nvSpPr>
        <p:spPr bwMode="auto">
          <a:xfrm>
            <a:off x="4766310" y="1148715"/>
            <a:ext cx="5700395"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22" name="TextBox 15"/>
          <p:cNvSpPr txBox="1"/>
          <p:nvPr>
            <p:custDataLst>
              <p:tags r:id="rId24"/>
            </p:custDataLst>
          </p:nvPr>
        </p:nvSpPr>
        <p:spPr bwMode="auto">
          <a:xfrm>
            <a:off x="4787900" y="1196975"/>
            <a:ext cx="5517515" cy="3987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1.</a:t>
            </a: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全局高质量发展面临的机遇</a:t>
            </a:r>
            <a:endParaRPr kumimoji="0" lang="en-US"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2000" advTm="8000"/>
    </mc:Choice>
    <mc:Fallback>
      <p:transition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1+#ppt_w/2"/>
                                          </p:val>
                                        </p:tav>
                                        <p:tav tm="100000">
                                          <p:val>
                                            <p:strVal val="#ppt_x"/>
                                          </p:val>
                                        </p:tav>
                                      </p:tavLst>
                                    </p:anim>
                                    <p:anim calcmode="lin" valueType="num">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2" presetClass="entr" presetSubtype="8" fill="hold" nodeType="withEffect">
                                  <p:stCondLst>
                                    <p:cond delay="20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 presetClass="entr" presetSubtype="2" fill="hold" grpId="0" nodeType="withEffect">
                                  <p:stCondLst>
                                    <p:cond delay="200"/>
                                  </p:stCondLst>
                                  <p:iterate type="lt">
                                    <p:tmPct val="0"/>
                                  </p:iterate>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fill="hold"/>
                                        <p:tgtEl>
                                          <p:spTgt spid="77"/>
                                        </p:tgtEl>
                                        <p:attrNameLst>
                                          <p:attrName>ppt_x</p:attrName>
                                        </p:attrNameLst>
                                      </p:cBhvr>
                                      <p:tavLst>
                                        <p:tav tm="0">
                                          <p:val>
                                            <p:strVal val="1+#ppt_w/2"/>
                                          </p:val>
                                        </p:tav>
                                        <p:tav tm="100000">
                                          <p:val>
                                            <p:strVal val="#ppt_x"/>
                                          </p:val>
                                        </p:tav>
                                      </p:tavLst>
                                    </p:anim>
                                    <p:anim calcmode="lin" valueType="num">
                                      <p:cBhvr additive="base">
                                        <p:cTn id="23" dur="500" fill="hold"/>
                                        <p:tgtEl>
                                          <p:spTgt spid="77"/>
                                        </p:tgtEl>
                                        <p:attrNameLst>
                                          <p:attrName>ppt_y</p:attrName>
                                        </p:attrNameLst>
                                      </p:cBhvr>
                                      <p:tavLst>
                                        <p:tav tm="0">
                                          <p:val>
                                            <p:strVal val="#ppt_y"/>
                                          </p:val>
                                        </p:tav>
                                        <p:tav tm="100000">
                                          <p:val>
                                            <p:strVal val="#ppt_y"/>
                                          </p:val>
                                        </p:tav>
                                      </p:tavLst>
                                    </p:anim>
                                  </p:childTnLst>
                                </p:cTn>
                              </p:par>
                              <p:par>
                                <p:cTn id="24" presetID="22" presetClass="entr" presetSubtype="8" fill="hold" nodeType="withEffect">
                                  <p:stCondLst>
                                    <p:cond delay="400"/>
                                  </p:stCondLst>
                                  <p:childTnLst>
                                    <p:set>
                                      <p:cBhvr>
                                        <p:cTn id="25" dur="1" fill="hold">
                                          <p:stCondLst>
                                            <p:cond delay="0"/>
                                          </p:stCondLst>
                                        </p:cTn>
                                        <p:tgtEl>
                                          <p:spTgt spid="71"/>
                                        </p:tgtEl>
                                        <p:attrNameLst>
                                          <p:attrName>style.visibility</p:attrName>
                                        </p:attrNameLst>
                                      </p:cBhvr>
                                      <p:to>
                                        <p:strVal val="visible"/>
                                      </p:to>
                                    </p:set>
                                    <p:animEffect transition="in" filter="wipe(left)">
                                      <p:cBhvr>
                                        <p:cTn id="26" dur="500"/>
                                        <p:tgtEl>
                                          <p:spTgt spid="71"/>
                                        </p:tgtEl>
                                      </p:cBhvr>
                                    </p:animEffect>
                                  </p:childTnLst>
                                </p:cTn>
                              </p:par>
                              <p:par>
                                <p:cTn id="27" presetID="2" presetClass="entr" presetSubtype="2" fill="hold" grpId="0" nodeType="withEffect">
                                  <p:stCondLst>
                                    <p:cond delay="400"/>
                                  </p:stCondLst>
                                  <p:iterate type="lt">
                                    <p:tmPct val="0"/>
                                  </p:iterate>
                                  <p:childTnLst>
                                    <p:set>
                                      <p:cBhvr>
                                        <p:cTn id="28" dur="1" fill="hold">
                                          <p:stCondLst>
                                            <p:cond delay="0"/>
                                          </p:stCondLst>
                                        </p:cTn>
                                        <p:tgtEl>
                                          <p:spTgt spid="78"/>
                                        </p:tgtEl>
                                        <p:attrNameLst>
                                          <p:attrName>style.visibility</p:attrName>
                                        </p:attrNameLst>
                                      </p:cBhvr>
                                      <p:to>
                                        <p:strVal val="visible"/>
                                      </p:to>
                                    </p:set>
                                    <p:anim calcmode="lin" valueType="num">
                                      <p:cBhvr additive="base">
                                        <p:cTn id="29" dur="500" fill="hold"/>
                                        <p:tgtEl>
                                          <p:spTgt spid="78"/>
                                        </p:tgtEl>
                                        <p:attrNameLst>
                                          <p:attrName>ppt_x</p:attrName>
                                        </p:attrNameLst>
                                      </p:cBhvr>
                                      <p:tavLst>
                                        <p:tav tm="0">
                                          <p:val>
                                            <p:strVal val="1+#ppt_w/2"/>
                                          </p:val>
                                        </p:tav>
                                        <p:tav tm="100000">
                                          <p:val>
                                            <p:strVal val="#ppt_x"/>
                                          </p:val>
                                        </p:tav>
                                      </p:tavLst>
                                    </p:anim>
                                    <p:anim calcmode="lin" valueType="num">
                                      <p:cBhvr additive="base">
                                        <p:cTn id="30" dur="500" fill="hold"/>
                                        <p:tgtEl>
                                          <p:spTgt spid="78"/>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600"/>
                                  </p:stCondLst>
                                  <p:iterate type="lt">
                                    <p:tmPct val="0"/>
                                  </p:iterate>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par>
                                <p:cTn id="35" presetID="22" presetClass="entr" presetSubtype="8" fill="hold" nodeType="withEffect">
                                  <p:stCondLst>
                                    <p:cond delay="60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1100"/>
                            </p:stCondLst>
                            <p:childTnLst>
                              <p:par>
                                <p:cTn id="39" presetID="20" presetClass="emph" presetSubtype="0" fill="hold" grpId="1" nodeType="afterEffect">
                                  <p:stCondLst>
                                    <p:cond delay="0"/>
                                  </p:stCondLst>
                                  <p:iterate type="lt">
                                    <p:tmPct val="10000"/>
                                  </p:iterate>
                                  <p:childTnLst>
                                    <p:set>
                                      <p:cBhvr override="childStyle">
                                        <p:cTn id="40" dur="250" autoRev="1" fill="hold"/>
                                        <p:tgtEl>
                                          <p:spTgt spid="77"/>
                                        </p:tgtEl>
                                        <p:attrNameLst>
                                          <p:attrName>style.color</p:attrName>
                                        </p:attrNameLst>
                                      </p:cBhvr>
                                      <p:to>
                                        <p:clrVal>
                                          <a:srgbClr val="0268b2"/>
                                        </p:clrVal>
                                      </p:to>
                                    </p:set>
                                    <p:set>
                                      <p:cBhvr>
                                        <p:cTn id="41" dur="250" autoRev="1" fill="hold"/>
                                        <p:tgtEl>
                                          <p:spTgt spid="77"/>
                                        </p:tgtEl>
                                        <p:attrNameLst>
                                          <p:attrName>fillcolor</p:attrName>
                                        </p:attrNameLst>
                                      </p:cBhvr>
                                      <p:to>
                                        <p:clrVal>
                                          <a:srgbClr val="0268b2"/>
                                        </p:clrVal>
                                      </p:to>
                                    </p:set>
                                    <p:set>
                                      <p:cBhvr>
                                        <p:cTn id="42" dur="250" autoRev="1" fill="hold"/>
                                        <p:tgtEl>
                                          <p:spTgt spid="77"/>
                                        </p:tgtEl>
                                        <p:attrNameLst>
                                          <p:attrName>fill.type</p:attrName>
                                        </p:attrNameLst>
                                      </p:cBhvr>
                                      <p:to>
                                        <p:strVal val="solid"/>
                                      </p:to>
                                    </p:set>
                                  </p:childTnLst>
                                </p:cTn>
                              </p:par>
                            </p:childTnLst>
                          </p:cTn>
                        </p:par>
                        <p:par>
                          <p:cTn id="43" fill="hold">
                            <p:stCondLst>
                              <p:cond delay="2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22"/>
                                        </p:tgtEl>
                                        <p:attrNameLst>
                                          <p:attrName>style.visibility</p:attrName>
                                        </p:attrNameLst>
                                      </p:cBhvr>
                                      <p:to>
                                        <p:strVal val="visible"/>
                                      </p:to>
                                    </p:set>
                                    <p:anim calcmode="lin" valueType="num">
                                      <p:cBhvr>
                                        <p:cTn id="46" dur="500" fill="hold"/>
                                        <p:tgtEl>
                                          <p:spTgt spid="122"/>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22"/>
                                        </p:tgtEl>
                                        <p:attrNameLst>
                                          <p:attrName>ppt_y</p:attrName>
                                        </p:attrNameLst>
                                      </p:cBhvr>
                                      <p:tavLst>
                                        <p:tav tm="0">
                                          <p:val>
                                            <p:strVal val="#ppt_y"/>
                                          </p:val>
                                        </p:tav>
                                        <p:tav tm="100000">
                                          <p:val>
                                            <p:strVal val="#ppt_y"/>
                                          </p:val>
                                        </p:tav>
                                      </p:tavLst>
                                    </p:anim>
                                    <p:anim calcmode="lin" valueType="num">
                                      <p:cBhvr>
                                        <p:cTn id="48" dur="500" fill="hold"/>
                                        <p:tgtEl>
                                          <p:spTgt spid="122"/>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22"/>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22"/>
                                        </p:tgtEl>
                                      </p:cBhvr>
                                    </p:animEffect>
                                  </p:childTnLst>
                                </p:cTn>
                              </p:par>
                            </p:childTnLst>
                          </p:cTn>
                        </p:par>
                        <p:par>
                          <p:cTn id="51" fill="hold">
                            <p:stCondLst>
                              <p:cond delay="3150"/>
                            </p:stCondLst>
                            <p:childTnLst>
                              <p:par>
                                <p:cTn id="52" presetID="22" presetClass="entr" presetSubtype="8" fill="hold" grpId="0" nodeType="afterEffect">
                                  <p:stCondLst>
                                    <p:cond delay="0"/>
                                  </p:stCondLst>
                                  <p:childTnLst>
                                    <p:set>
                                      <p:cBhvr>
                                        <p:cTn id="53" dur="500" fill="hold">
                                          <p:stCondLst>
                                            <p:cond delay="0"/>
                                          </p:stCondLst>
                                        </p:cTn>
                                        <p:tgtEl>
                                          <p:spTgt spid="120"/>
                                        </p:tgtEl>
                                        <p:attrNameLst>
                                          <p:attrName>style.visibility</p:attrName>
                                        </p:attrNameLst>
                                      </p:cBhvr>
                                      <p:to>
                                        <p:strVal val="visible"/>
                                      </p:to>
                                    </p:set>
                                    <p:animEffect transition="in" filter="wipe(left)">
                                      <p:cBhvr>
                                        <p:cTn id="54" dur="500"/>
                                        <p:tgtEl>
                                          <p:spTgt spid="120"/>
                                        </p:tgtEl>
                                      </p:cBhvr>
                                    </p:animEffect>
                                  </p:childTnLst>
                                </p:cTn>
                              </p:par>
                              <p:par>
                                <p:cTn id="55" presetID="22" presetClass="entr" presetSubtype="2" fill="hold" grpId="0" nodeType="withEffect">
                                  <p:stCondLst>
                                    <p:cond delay="0"/>
                                  </p:stCondLst>
                                  <p:childTnLst>
                                    <p:set>
                                      <p:cBhvr>
                                        <p:cTn id="56" dur="500" fill="hold">
                                          <p:stCondLst>
                                            <p:cond delay="0"/>
                                          </p:stCondLst>
                                        </p:cTn>
                                        <p:tgtEl>
                                          <p:spTgt spid="121"/>
                                        </p:tgtEl>
                                        <p:attrNameLst>
                                          <p:attrName>style.visibility</p:attrName>
                                        </p:attrNameLst>
                                      </p:cBhvr>
                                      <p:to>
                                        <p:strVal val="visible"/>
                                      </p:to>
                                    </p:set>
                                    <p:animEffect transition="in" filter="wipe(right)">
                                      <p:cBhvr>
                                        <p:cTn id="57" dur="500"/>
                                        <p:tgtEl>
                                          <p:spTgt spid="121"/>
                                        </p:tgtEl>
                                      </p:cBhvr>
                                    </p:animEffect>
                                  </p:childTnLst>
                                </p:cTn>
                              </p:par>
                            </p:childTnLst>
                          </p:cTn>
                        </p:par>
                        <p:par>
                          <p:cTn id="58" fill="hold">
                            <p:stCondLst>
                              <p:cond delay="3650"/>
                            </p:stCondLst>
                            <p:childTnLst>
                              <p:par>
                                <p:cTn id="59" presetID="12" presetClass="entr" presetSubtype="4"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slide(fromBottom)">
                                      <p:cBhvr>
                                        <p:cTn id="61" dur="300"/>
                                        <p:tgtEl>
                                          <p:spTgt spid="53"/>
                                        </p:tgtEl>
                                      </p:cBhvr>
                                    </p:animEffect>
                                  </p:childTnLst>
                                </p:cTn>
                              </p:par>
                              <p:par>
                                <p:cTn id="62" presetID="12" presetClass="entr" presetSubtype="4" fill="hold" grpId="0" nodeType="withEffect">
                                  <p:stCondLst>
                                    <p:cond delay="200"/>
                                  </p:stCondLst>
                                  <p:childTnLst>
                                    <p:set>
                                      <p:cBhvr>
                                        <p:cTn id="63" dur="1" fill="hold">
                                          <p:stCondLst>
                                            <p:cond delay="0"/>
                                          </p:stCondLst>
                                        </p:cTn>
                                        <p:tgtEl>
                                          <p:spTgt spid="117"/>
                                        </p:tgtEl>
                                        <p:attrNameLst>
                                          <p:attrName>style.visibility</p:attrName>
                                        </p:attrNameLst>
                                      </p:cBhvr>
                                      <p:to>
                                        <p:strVal val="visible"/>
                                      </p:to>
                                    </p:set>
                                    <p:animEffect transition="in" filter="slide(fromBottom)">
                                      <p:cBhvr>
                                        <p:cTn id="64" dur="300"/>
                                        <p:tgtEl>
                                          <p:spTgt spid="117"/>
                                        </p:tgtEl>
                                      </p:cBhvr>
                                    </p:animEffect>
                                  </p:childTnLst>
                                </p:cTn>
                              </p:par>
                              <p:par>
                                <p:cTn id="65" presetID="12" presetClass="entr" presetSubtype="4" fill="hold" grpId="0" nodeType="withEffect">
                                  <p:stCondLst>
                                    <p:cond delay="400"/>
                                  </p:stCondLst>
                                  <p:childTnLst>
                                    <p:set>
                                      <p:cBhvr>
                                        <p:cTn id="66" dur="1" fill="hold">
                                          <p:stCondLst>
                                            <p:cond delay="0"/>
                                          </p:stCondLst>
                                        </p:cTn>
                                        <p:tgtEl>
                                          <p:spTgt spid="118"/>
                                        </p:tgtEl>
                                        <p:attrNameLst>
                                          <p:attrName>style.visibility</p:attrName>
                                        </p:attrNameLst>
                                      </p:cBhvr>
                                      <p:to>
                                        <p:strVal val="visible"/>
                                      </p:to>
                                    </p:set>
                                    <p:animEffect transition="in" filter="slide(fromBottom)">
                                      <p:cBhvr>
                                        <p:cTn id="67" dur="300"/>
                                        <p:tgtEl>
                                          <p:spTgt spid="118"/>
                                        </p:tgtEl>
                                      </p:cBhvr>
                                    </p:animEffect>
                                  </p:childTnLst>
                                </p:cTn>
                              </p:par>
                              <p:par>
                                <p:cTn id="68" presetID="12" presetClass="entr" presetSubtype="4" fill="hold" grpId="0" nodeType="withEffect">
                                  <p:stCondLst>
                                    <p:cond delay="600"/>
                                  </p:stCondLst>
                                  <p:childTnLst>
                                    <p:set>
                                      <p:cBhvr>
                                        <p:cTn id="69" dur="1" fill="hold">
                                          <p:stCondLst>
                                            <p:cond delay="0"/>
                                          </p:stCondLst>
                                        </p:cTn>
                                        <p:tgtEl>
                                          <p:spTgt spid="79"/>
                                        </p:tgtEl>
                                        <p:attrNameLst>
                                          <p:attrName>style.visibility</p:attrName>
                                        </p:attrNameLst>
                                      </p:cBhvr>
                                      <p:to>
                                        <p:strVal val="visible"/>
                                      </p:to>
                                    </p:set>
                                    <p:animEffect transition="in" filter="slide(fromBottom)">
                                      <p:cBhvr>
                                        <p:cTn id="70" dur="300"/>
                                        <p:tgtEl>
                                          <p:spTgt spid="79"/>
                                        </p:tgtEl>
                                      </p:cBhvr>
                                    </p:animEffect>
                                  </p:childTnLst>
                                </p:cTn>
                              </p:par>
                              <p:par>
                                <p:cTn id="71" presetID="12" presetClass="entr" presetSubtype="4" fill="hold" grpId="0" nodeType="withEffect">
                                  <p:stCondLst>
                                    <p:cond delay="800"/>
                                  </p:stCondLst>
                                  <p:childTnLst>
                                    <p:set>
                                      <p:cBhvr>
                                        <p:cTn id="72" dur="1" fill="hold">
                                          <p:stCondLst>
                                            <p:cond delay="0"/>
                                          </p:stCondLst>
                                        </p:cTn>
                                        <p:tgtEl>
                                          <p:spTgt spid="119"/>
                                        </p:tgtEl>
                                        <p:attrNameLst>
                                          <p:attrName>style.visibility</p:attrName>
                                        </p:attrNameLst>
                                      </p:cBhvr>
                                      <p:to>
                                        <p:strVal val="visible"/>
                                      </p:to>
                                    </p:set>
                                    <p:animEffect transition="in" filter="slide(fromBottom)">
                                      <p:cBhvr>
                                        <p:cTn id="73" dur="300"/>
                                        <p:tgtEl>
                                          <p:spTgt spid="119"/>
                                        </p:tgtEl>
                                      </p:cBhvr>
                                    </p:animEffect>
                                  </p:childTnLst>
                                </p:cTn>
                              </p:par>
                            </p:childTnLst>
                          </p:cTn>
                        </p:par>
                        <p:par>
                          <p:cTn id="74" fill="hold">
                            <p:stCondLst>
                              <p:cond delay="4150"/>
                            </p:stCondLst>
                            <p:childTnLst>
                              <p:par>
                                <p:cTn id="75" presetID="23" presetClass="entr" presetSubtype="16" fill="hold" nodeType="after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p:cTn id="77" dur="500" fill="hold"/>
                                        <p:tgtEl>
                                          <p:spTgt spid="50"/>
                                        </p:tgtEl>
                                        <p:attrNameLst>
                                          <p:attrName>ppt_w</p:attrName>
                                        </p:attrNameLst>
                                      </p:cBhvr>
                                      <p:tavLst>
                                        <p:tav tm="0">
                                          <p:val>
                                            <p:fltVal val="0"/>
                                          </p:val>
                                        </p:tav>
                                        <p:tav tm="100000">
                                          <p:val>
                                            <p:strVal val="#ppt_w"/>
                                          </p:val>
                                        </p:tav>
                                      </p:tavLst>
                                    </p:anim>
                                    <p:anim calcmode="lin" valueType="num">
                                      <p:cBhvr>
                                        <p:cTn id="78" dur="500" fill="hold"/>
                                        <p:tgtEl>
                                          <p:spTgt spid="50"/>
                                        </p:tgtEl>
                                        <p:attrNameLst>
                                          <p:attrName>ppt_h</p:attrName>
                                        </p:attrNameLst>
                                      </p:cBhvr>
                                      <p:tavLst>
                                        <p:tav tm="0">
                                          <p:val>
                                            <p:fltVal val="0"/>
                                          </p:val>
                                        </p:tav>
                                        <p:tav tm="100000">
                                          <p:val>
                                            <p:strVal val="#ppt_h"/>
                                          </p:val>
                                        </p:tav>
                                      </p:tavLst>
                                    </p:anim>
                                  </p:childTnLst>
                                </p:cTn>
                              </p:par>
                              <p:par>
                                <p:cTn id="79" presetID="23" presetClass="entr" presetSubtype="16" fill="hold" nodeType="withEffect">
                                  <p:stCondLst>
                                    <p:cond delay="100"/>
                                  </p:stCondLst>
                                  <p:childTnLst>
                                    <p:set>
                                      <p:cBhvr>
                                        <p:cTn id="80" dur="1" fill="hold">
                                          <p:stCondLst>
                                            <p:cond delay="0"/>
                                          </p:stCondLst>
                                        </p:cTn>
                                        <p:tgtEl>
                                          <p:spTgt spid="83"/>
                                        </p:tgtEl>
                                        <p:attrNameLst>
                                          <p:attrName>style.visibility</p:attrName>
                                        </p:attrNameLst>
                                      </p:cBhvr>
                                      <p:to>
                                        <p:strVal val="visible"/>
                                      </p:to>
                                    </p:set>
                                    <p:anim calcmode="lin" valueType="num">
                                      <p:cBhvr>
                                        <p:cTn id="81" dur="500" fill="hold"/>
                                        <p:tgtEl>
                                          <p:spTgt spid="83"/>
                                        </p:tgtEl>
                                        <p:attrNameLst>
                                          <p:attrName>ppt_w</p:attrName>
                                        </p:attrNameLst>
                                      </p:cBhvr>
                                      <p:tavLst>
                                        <p:tav tm="0">
                                          <p:val>
                                            <p:fltVal val="0"/>
                                          </p:val>
                                        </p:tav>
                                        <p:tav tm="100000">
                                          <p:val>
                                            <p:strVal val="#ppt_w"/>
                                          </p:val>
                                        </p:tav>
                                      </p:tavLst>
                                    </p:anim>
                                    <p:anim calcmode="lin" valueType="num">
                                      <p:cBhvr>
                                        <p:cTn id="82" dur="500" fill="hold"/>
                                        <p:tgtEl>
                                          <p:spTgt spid="83"/>
                                        </p:tgtEl>
                                        <p:attrNameLst>
                                          <p:attrName>ppt_h</p:attrName>
                                        </p:attrNameLst>
                                      </p:cBhvr>
                                      <p:tavLst>
                                        <p:tav tm="0">
                                          <p:val>
                                            <p:fltVal val="0"/>
                                          </p:val>
                                        </p:tav>
                                        <p:tav tm="100000">
                                          <p:val>
                                            <p:strVal val="#ppt_h"/>
                                          </p:val>
                                        </p:tav>
                                      </p:tavLst>
                                    </p:anim>
                                  </p:childTnLst>
                                </p:cTn>
                              </p:par>
                              <p:par>
                                <p:cTn id="83" presetID="23" presetClass="entr" presetSubtype="16" fill="hold" nodeType="withEffect">
                                  <p:stCondLst>
                                    <p:cond delay="200"/>
                                  </p:stCondLst>
                                  <p:childTnLst>
                                    <p:set>
                                      <p:cBhvr>
                                        <p:cTn id="84" dur="1" fill="hold">
                                          <p:stCondLst>
                                            <p:cond delay="0"/>
                                          </p:stCondLst>
                                        </p:cTn>
                                        <p:tgtEl>
                                          <p:spTgt spid="54"/>
                                        </p:tgtEl>
                                        <p:attrNameLst>
                                          <p:attrName>style.visibility</p:attrName>
                                        </p:attrNameLst>
                                      </p:cBhvr>
                                      <p:to>
                                        <p:strVal val="visible"/>
                                      </p:to>
                                    </p:set>
                                    <p:anim calcmode="lin" valueType="num">
                                      <p:cBhvr>
                                        <p:cTn id="85" dur="500" fill="hold"/>
                                        <p:tgtEl>
                                          <p:spTgt spid="54"/>
                                        </p:tgtEl>
                                        <p:attrNameLst>
                                          <p:attrName>ppt_w</p:attrName>
                                        </p:attrNameLst>
                                      </p:cBhvr>
                                      <p:tavLst>
                                        <p:tav tm="0">
                                          <p:val>
                                            <p:fltVal val="0"/>
                                          </p:val>
                                        </p:tav>
                                        <p:tav tm="100000">
                                          <p:val>
                                            <p:strVal val="#ppt_w"/>
                                          </p:val>
                                        </p:tav>
                                      </p:tavLst>
                                    </p:anim>
                                    <p:anim calcmode="lin" valueType="num">
                                      <p:cBhvr>
                                        <p:cTn id="86" dur="500" fill="hold"/>
                                        <p:tgtEl>
                                          <p:spTgt spid="54"/>
                                        </p:tgtEl>
                                        <p:attrNameLst>
                                          <p:attrName>ppt_h</p:attrName>
                                        </p:attrNameLst>
                                      </p:cBhvr>
                                      <p:tavLst>
                                        <p:tav tm="0">
                                          <p:val>
                                            <p:fltVal val="0"/>
                                          </p:val>
                                        </p:tav>
                                        <p:tav tm="100000">
                                          <p:val>
                                            <p:strVal val="#ppt_h"/>
                                          </p:val>
                                        </p:tav>
                                      </p:tavLst>
                                    </p:anim>
                                  </p:childTnLst>
                                </p:cTn>
                              </p:par>
                              <p:par>
                                <p:cTn id="87" presetID="23" presetClass="entr" presetSubtype="16" fill="hold" nodeType="withEffect">
                                  <p:stCondLst>
                                    <p:cond delay="300"/>
                                  </p:stCondLst>
                                  <p:childTnLst>
                                    <p:set>
                                      <p:cBhvr>
                                        <p:cTn id="88" dur="1" fill="hold">
                                          <p:stCondLst>
                                            <p:cond delay="0"/>
                                          </p:stCondLst>
                                        </p:cTn>
                                        <p:tgtEl>
                                          <p:spTgt spid="74"/>
                                        </p:tgtEl>
                                        <p:attrNameLst>
                                          <p:attrName>style.visibility</p:attrName>
                                        </p:attrNameLst>
                                      </p:cBhvr>
                                      <p:to>
                                        <p:strVal val="visible"/>
                                      </p:to>
                                    </p:set>
                                    <p:anim calcmode="lin" valueType="num">
                                      <p:cBhvr>
                                        <p:cTn id="89" dur="500" fill="hold"/>
                                        <p:tgtEl>
                                          <p:spTgt spid="74"/>
                                        </p:tgtEl>
                                        <p:attrNameLst>
                                          <p:attrName>ppt_w</p:attrName>
                                        </p:attrNameLst>
                                      </p:cBhvr>
                                      <p:tavLst>
                                        <p:tav tm="0">
                                          <p:val>
                                            <p:fltVal val="0"/>
                                          </p:val>
                                        </p:tav>
                                        <p:tav tm="100000">
                                          <p:val>
                                            <p:strVal val="#ppt_w"/>
                                          </p:val>
                                        </p:tav>
                                      </p:tavLst>
                                    </p:anim>
                                    <p:anim calcmode="lin" valueType="num">
                                      <p:cBhvr>
                                        <p:cTn id="90" dur="500" fill="hold"/>
                                        <p:tgtEl>
                                          <p:spTgt spid="74"/>
                                        </p:tgtEl>
                                        <p:attrNameLst>
                                          <p:attrName>ppt_h</p:attrName>
                                        </p:attrNameLst>
                                      </p:cBhvr>
                                      <p:tavLst>
                                        <p:tav tm="0">
                                          <p:val>
                                            <p:fltVal val="0"/>
                                          </p:val>
                                        </p:tav>
                                        <p:tav tm="100000">
                                          <p:val>
                                            <p:strVal val="#ppt_h"/>
                                          </p:val>
                                        </p:tav>
                                      </p:tavLst>
                                    </p:anim>
                                  </p:childTnLst>
                                </p:cTn>
                              </p:par>
                              <p:par>
                                <p:cTn id="91" presetID="23" presetClass="entr" presetSubtype="16" fill="hold" nodeType="withEffect">
                                  <p:stCondLst>
                                    <p:cond delay="400"/>
                                  </p:stCondLst>
                                  <p:childTnLst>
                                    <p:set>
                                      <p:cBhvr>
                                        <p:cTn id="92" dur="1" fill="hold">
                                          <p:stCondLst>
                                            <p:cond delay="0"/>
                                          </p:stCondLst>
                                        </p:cTn>
                                        <p:tgtEl>
                                          <p:spTgt spid="80"/>
                                        </p:tgtEl>
                                        <p:attrNameLst>
                                          <p:attrName>style.visibility</p:attrName>
                                        </p:attrNameLst>
                                      </p:cBhvr>
                                      <p:to>
                                        <p:strVal val="visible"/>
                                      </p:to>
                                    </p:set>
                                    <p:anim calcmode="lin" valueType="num">
                                      <p:cBhvr>
                                        <p:cTn id="93" dur="500" fill="hold"/>
                                        <p:tgtEl>
                                          <p:spTgt spid="80"/>
                                        </p:tgtEl>
                                        <p:attrNameLst>
                                          <p:attrName>ppt_w</p:attrName>
                                        </p:attrNameLst>
                                      </p:cBhvr>
                                      <p:tavLst>
                                        <p:tav tm="0">
                                          <p:val>
                                            <p:fltVal val="0"/>
                                          </p:val>
                                        </p:tav>
                                        <p:tav tm="100000">
                                          <p:val>
                                            <p:strVal val="#ppt_w"/>
                                          </p:val>
                                        </p:tav>
                                      </p:tavLst>
                                    </p:anim>
                                    <p:anim calcmode="lin" valueType="num">
                                      <p:cBhvr>
                                        <p:cTn id="94" dur="500" fill="hold"/>
                                        <p:tgtEl>
                                          <p:spTgt spid="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7" grpId="0"/>
      <p:bldP spid="78" grpId="0"/>
      <p:bldP spid="3" grpId="0"/>
      <p:bldP spid="77" grpId="1"/>
      <p:bldP spid="53" grpId="0"/>
      <p:bldP spid="79" grpId="0"/>
      <p:bldP spid="117" grpId="0"/>
      <p:bldP spid="118" grpId="0"/>
      <p:bldP spid="119" grpId="0"/>
      <p:bldP spid="120" grpId="0" bldLvl="0" animBg="1"/>
      <p:bldP spid="121" grpId="0" bldLvl="0" animBg="1"/>
      <p:bldP spid="1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23"/>
          <p:cNvSpPr>
            <a:spLocks noChangeArrowheads="1"/>
          </p:cNvSpPr>
          <p:nvPr>
            <p:custDataLst>
              <p:tags r:id="rId1"/>
            </p:custDataLst>
          </p:nvPr>
        </p:nvSpPr>
        <p:spPr bwMode="auto">
          <a:xfrm>
            <a:off x="4170680" y="1005205"/>
            <a:ext cx="6678930" cy="5327015"/>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26" name="圆角矩形 23"/>
          <p:cNvSpPr>
            <a:spLocks noChangeArrowheads="1"/>
          </p:cNvSpPr>
          <p:nvPr/>
        </p:nvSpPr>
        <p:spPr bwMode="auto">
          <a:xfrm>
            <a:off x="635" y="1077595"/>
            <a:ext cx="3987800"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303" y="1897721"/>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387668" y="1493520"/>
            <a:ext cx="0" cy="3606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9963" y="1649095"/>
            <a:ext cx="2927350" cy="1630045"/>
          </a:xfrm>
          <a:prstGeom prst="rect">
            <a:avLst/>
          </a:prstGeom>
          <a:noFill/>
        </p:spPr>
        <p:txBody>
          <a:bodyPr wrap="square" rtlCol="0">
            <a:spAutoFit/>
          </a:bodyPr>
          <a:p>
            <a:pPr lvl="0" indent="0" algn="l">
              <a:lnSpc>
                <a:spcPts val="3000"/>
              </a:lnSpc>
              <a:buClr>
                <a:srgbClr val="C00000"/>
              </a:buClr>
              <a:buFont typeface="Wingdings" panose="05000000000000000000" pitchFamily="2" charset="2"/>
              <a:buNone/>
              <a:defRPr/>
            </a:pPr>
            <a:r>
              <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（一）牢牢把握习近平总书记关于能源资源安全的重要讲话重要指示精神</a:t>
            </a:r>
            <a:endPar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0" name="组合 59"/>
          <p:cNvGrpSpPr/>
          <p:nvPr/>
        </p:nvGrpSpPr>
        <p:grpSpPr>
          <a:xfrm>
            <a:off x="79057" y="863600"/>
            <a:ext cx="4091493" cy="661035"/>
            <a:chOff x="1258110" y="2289998"/>
            <a:chExt cx="5038072" cy="758416"/>
          </a:xfrm>
        </p:grpSpPr>
        <p:grpSp>
          <p:nvGrpSpPr>
            <p:cNvPr id="61" name="组合 60"/>
            <p:cNvGrpSpPr/>
            <p:nvPr/>
          </p:nvGrpSpPr>
          <p:grpSpPr>
            <a:xfrm>
              <a:off x="1452252" y="2383555"/>
              <a:ext cx="4843930" cy="619992"/>
              <a:chOff x="4757369" y="4188620"/>
              <a:chExt cx="6758660" cy="481030"/>
            </a:xfrm>
            <a:effectLst>
              <a:outerShdw blurRad="50800" dist="38100" dir="2700000" algn="tl" rotWithShape="0">
                <a:prstClr val="black">
                  <a:alpha val="40000"/>
                </a:prstClr>
              </a:outerShdw>
            </a:effectLst>
          </p:grpSpPr>
          <p:sp>
            <p:nvSpPr>
              <p:cNvPr id="62" name="圆角矩形 58"/>
              <p:cNvSpPr/>
              <p:nvPr/>
            </p:nvSpPr>
            <p:spPr>
              <a:xfrm>
                <a:off x="4757369" y="4188620"/>
                <a:ext cx="6507728"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025099" y="4224796"/>
                <a:ext cx="549093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一、高质量发展目标</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58110" y="2289998"/>
              <a:ext cx="804584"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98463" y="3532846"/>
            <a:ext cx="662268" cy="173986"/>
            <a:chOff x="5219488" y="4682325"/>
            <a:chExt cx="662268" cy="173986"/>
          </a:xfrm>
        </p:grpSpPr>
        <p:cxnSp>
          <p:nvCxnSpPr>
            <p:cNvPr id="69" name="直接连接符 68"/>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88303" y="4339931"/>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955993" y="3422015"/>
            <a:ext cx="279463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（二）科学研判形势</a:t>
            </a:r>
            <a:endPar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nvSpPr>
        <p:spPr>
          <a:xfrm>
            <a:off x="942658" y="4194175"/>
            <a:ext cx="2340610"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（三）总体要求</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pic>
        <p:nvPicPr>
          <p:cNvPr id="2" name="图片 1" descr="logo"/>
          <p:cNvPicPr>
            <a:picLocks noChangeAspect="1"/>
          </p:cNvPicPr>
          <p:nvPr/>
        </p:nvPicPr>
        <p:blipFill>
          <a:blip r:embed="rId2"/>
          <a:stretch>
            <a:fillRect/>
          </a:stretch>
        </p:blipFill>
        <p:spPr>
          <a:xfrm>
            <a:off x="154623" y="963930"/>
            <a:ext cx="496570" cy="385445"/>
          </a:xfrm>
          <a:prstGeom prst="rect">
            <a:avLst/>
          </a:prstGeom>
        </p:spPr>
      </p:pic>
      <p:sp>
        <p:nvSpPr>
          <p:cNvPr id="3" name="文本框 2"/>
          <p:cNvSpPr txBox="1"/>
          <p:nvPr/>
        </p:nvSpPr>
        <p:spPr>
          <a:xfrm>
            <a:off x="936943" y="4865370"/>
            <a:ext cx="282511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（四）构建高质量发展指标体系</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 name="组合 4"/>
          <p:cNvGrpSpPr/>
          <p:nvPr/>
        </p:nvGrpSpPr>
        <p:grpSpPr>
          <a:xfrm>
            <a:off x="380048" y="5032716"/>
            <a:ext cx="662268" cy="173986"/>
            <a:chOff x="5219488" y="4682325"/>
            <a:chExt cx="662268" cy="173986"/>
          </a:xfrm>
        </p:grpSpPr>
        <p:cxnSp>
          <p:nvCxnSpPr>
            <p:cNvPr id="11" name="直接连接符 10"/>
            <p:cNvCxnSpPr/>
            <p:nvPr>
              <p:custDataLst>
                <p:tags r:id="rId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 空心 15"/>
            <p:cNvSpPr/>
            <p:nvPr>
              <p:custDataLst>
                <p:tags r:id="rId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8" name="圆角矩形 10"/>
          <p:cNvGrpSpPr/>
          <p:nvPr/>
        </p:nvGrpSpPr>
        <p:grpSpPr>
          <a:xfrm>
            <a:off x="4196715" y="2586990"/>
            <a:ext cx="6619875" cy="165100"/>
            <a:chOff x="42" y="691"/>
            <a:chExt cx="5676" cy="104"/>
          </a:xfrm>
        </p:grpSpPr>
        <p:pic>
          <p:nvPicPr>
            <p:cNvPr id="14375" name="圆角矩形 10"/>
            <p:cNvPicPr/>
            <p:nvPr>
              <p:custDataLst>
                <p:tags r:id="rId5"/>
              </p:custDataLst>
            </p:nvPr>
          </p:nvPicPr>
          <p:blipFill>
            <a:blip r:embed="rId6"/>
            <a:stretch>
              <a:fillRect/>
            </a:stretch>
          </p:blipFill>
          <p:spPr>
            <a:xfrm>
              <a:off x="42" y="691"/>
              <a:ext cx="5676" cy="104"/>
            </a:xfrm>
            <a:prstGeom prst="rect">
              <a:avLst/>
            </a:prstGeom>
            <a:noFill/>
            <a:ln w="9525">
              <a:noFill/>
            </a:ln>
          </p:spPr>
        </p:pic>
        <p:sp>
          <p:nvSpPr>
            <p:cNvPr id="14376" name="Text Box 8"/>
            <p:cNvSpPr txBox="1"/>
            <p:nvPr>
              <p:custDataLst>
                <p:tags r:id="rId7"/>
              </p:custDataLst>
            </p:nvPr>
          </p:nvSpPr>
          <p:spPr>
            <a:xfrm>
              <a:off x="91" y="739"/>
              <a:ext cx="5578" cy="11"/>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9" name="矩形 8"/>
          <p:cNvSpPr>
            <a:spLocks noChangeArrowheads="1"/>
          </p:cNvSpPr>
          <p:nvPr>
            <p:custDataLst>
              <p:tags r:id="rId8"/>
            </p:custDataLst>
          </p:nvPr>
        </p:nvSpPr>
        <p:spPr bwMode="auto">
          <a:xfrm>
            <a:off x="4286885" y="1940560"/>
            <a:ext cx="6636385" cy="64516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一是危机意识、市场意识、拼搏意识不强，部分领域依然面临着被淘汰的风险</a:t>
            </a:r>
            <a:endPar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24" name="圆角矩形 13"/>
          <p:cNvGrpSpPr/>
          <p:nvPr/>
        </p:nvGrpSpPr>
        <p:grpSpPr>
          <a:xfrm>
            <a:off x="4196715" y="4406900"/>
            <a:ext cx="6621145" cy="165100"/>
            <a:chOff x="42" y="1486"/>
            <a:chExt cx="5676" cy="104"/>
          </a:xfrm>
        </p:grpSpPr>
        <p:pic>
          <p:nvPicPr>
            <p:cNvPr id="14373" name="圆角矩形 13"/>
            <p:cNvPicPr/>
            <p:nvPr>
              <p:custDataLst>
                <p:tags r:id="rId9"/>
              </p:custDataLst>
            </p:nvPr>
          </p:nvPicPr>
          <p:blipFill>
            <a:blip r:embed="rId6"/>
            <a:stretch>
              <a:fillRect/>
            </a:stretch>
          </p:blipFill>
          <p:spPr>
            <a:xfrm>
              <a:off x="42" y="1486"/>
              <a:ext cx="5676" cy="104"/>
            </a:xfrm>
            <a:prstGeom prst="rect">
              <a:avLst/>
            </a:prstGeom>
            <a:noFill/>
            <a:ln w="9525">
              <a:noFill/>
            </a:ln>
          </p:spPr>
        </p:pic>
        <p:sp>
          <p:nvSpPr>
            <p:cNvPr id="14374" name="Text Box 13"/>
            <p:cNvSpPr txBox="1"/>
            <p:nvPr>
              <p:custDataLst>
                <p:tags r:id="rId10"/>
              </p:custDataLst>
            </p:nvPr>
          </p:nvSpPr>
          <p:spPr>
            <a:xfrm>
              <a:off x="91" y="1532"/>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grpSp>
        <p:nvGrpSpPr>
          <p:cNvPr id="27" name="圆角矩形 15"/>
          <p:cNvGrpSpPr/>
          <p:nvPr/>
        </p:nvGrpSpPr>
        <p:grpSpPr>
          <a:xfrm>
            <a:off x="4196715" y="5243195"/>
            <a:ext cx="6619875" cy="163830"/>
            <a:chOff x="42" y="1882"/>
            <a:chExt cx="5676" cy="103"/>
          </a:xfrm>
        </p:grpSpPr>
        <p:pic>
          <p:nvPicPr>
            <p:cNvPr id="14371" name="圆角矩形 15"/>
            <p:cNvPicPr/>
            <p:nvPr>
              <p:custDataLst>
                <p:tags r:id="rId11"/>
              </p:custDataLst>
            </p:nvPr>
          </p:nvPicPr>
          <p:blipFill>
            <a:blip r:embed="rId12"/>
            <a:stretch>
              <a:fillRect/>
            </a:stretch>
          </p:blipFill>
          <p:spPr>
            <a:xfrm>
              <a:off x="42" y="1882"/>
              <a:ext cx="5676" cy="103"/>
            </a:xfrm>
            <a:prstGeom prst="rect">
              <a:avLst/>
            </a:prstGeom>
            <a:noFill/>
            <a:ln w="9525">
              <a:noFill/>
            </a:ln>
          </p:spPr>
        </p:pic>
        <p:sp>
          <p:nvSpPr>
            <p:cNvPr id="14372" name="Text Box 17"/>
            <p:cNvSpPr txBox="1"/>
            <p:nvPr>
              <p:custDataLst>
                <p:tags r:id="rId13"/>
              </p:custDataLst>
            </p:nvPr>
          </p:nvSpPr>
          <p:spPr>
            <a:xfrm>
              <a:off x="91" y="1929"/>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28" name="矩形 27"/>
          <p:cNvSpPr>
            <a:spLocks noChangeArrowheads="1"/>
          </p:cNvSpPr>
          <p:nvPr>
            <p:custDataLst>
              <p:tags r:id="rId14"/>
            </p:custDataLst>
          </p:nvPr>
        </p:nvSpPr>
        <p:spPr bwMode="auto">
          <a:xfrm>
            <a:off x="4286250" y="4617085"/>
            <a:ext cx="6637020" cy="64516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四是市场竞争优势不明显，在细分市场和有关领域处于落后，大地质市场处于跟跑阶段</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32" name="圆角矩形 18"/>
          <p:cNvGrpSpPr/>
          <p:nvPr/>
        </p:nvGrpSpPr>
        <p:grpSpPr>
          <a:xfrm>
            <a:off x="4196715" y="5897880"/>
            <a:ext cx="6562725" cy="165100"/>
            <a:chOff x="42" y="2277"/>
            <a:chExt cx="5676" cy="104"/>
          </a:xfrm>
        </p:grpSpPr>
        <p:pic>
          <p:nvPicPr>
            <p:cNvPr id="14369" name="圆角矩形 18"/>
            <p:cNvPicPr/>
            <p:nvPr>
              <p:custDataLst>
                <p:tags r:id="rId15"/>
              </p:custDataLst>
            </p:nvPr>
          </p:nvPicPr>
          <p:blipFill>
            <a:blip r:embed="rId6"/>
            <a:stretch>
              <a:fillRect/>
            </a:stretch>
          </p:blipFill>
          <p:spPr>
            <a:xfrm>
              <a:off x="42" y="2277"/>
              <a:ext cx="5676" cy="104"/>
            </a:xfrm>
            <a:prstGeom prst="rect">
              <a:avLst/>
            </a:prstGeom>
            <a:noFill/>
            <a:ln w="9525">
              <a:noFill/>
            </a:ln>
          </p:spPr>
        </p:pic>
        <p:sp>
          <p:nvSpPr>
            <p:cNvPr id="14370" name="Text Box 22"/>
            <p:cNvSpPr txBox="1"/>
            <p:nvPr>
              <p:custDataLst>
                <p:tags r:id="rId16"/>
              </p:custDataLst>
            </p:nvPr>
          </p:nvSpPr>
          <p:spPr>
            <a:xfrm>
              <a:off x="91" y="2325"/>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grpSp>
        <p:nvGrpSpPr>
          <p:cNvPr id="34" name="圆角矩形 24"/>
          <p:cNvGrpSpPr/>
          <p:nvPr/>
        </p:nvGrpSpPr>
        <p:grpSpPr>
          <a:xfrm>
            <a:off x="4196715" y="3500120"/>
            <a:ext cx="6619875" cy="163195"/>
            <a:chOff x="42" y="1091"/>
            <a:chExt cx="5676" cy="103"/>
          </a:xfrm>
        </p:grpSpPr>
        <p:pic>
          <p:nvPicPr>
            <p:cNvPr id="14363" name="圆角矩形 24"/>
            <p:cNvPicPr/>
            <p:nvPr>
              <p:custDataLst>
                <p:tags r:id="rId17"/>
              </p:custDataLst>
            </p:nvPr>
          </p:nvPicPr>
          <p:blipFill>
            <a:blip r:embed="rId12"/>
            <a:stretch>
              <a:fillRect/>
            </a:stretch>
          </p:blipFill>
          <p:spPr>
            <a:xfrm>
              <a:off x="42" y="1091"/>
              <a:ext cx="5676" cy="103"/>
            </a:xfrm>
            <a:prstGeom prst="rect">
              <a:avLst/>
            </a:prstGeom>
            <a:noFill/>
            <a:ln w="9525">
              <a:noFill/>
            </a:ln>
          </p:spPr>
        </p:pic>
        <p:sp>
          <p:nvSpPr>
            <p:cNvPr id="14364" name="Text Box 34"/>
            <p:cNvSpPr txBox="1"/>
            <p:nvPr>
              <p:custDataLst>
                <p:tags r:id="rId18"/>
              </p:custDataLst>
            </p:nvPr>
          </p:nvSpPr>
          <p:spPr>
            <a:xfrm>
              <a:off x="91" y="1136"/>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35" name="矩形 34"/>
          <p:cNvSpPr>
            <a:spLocks noChangeArrowheads="1"/>
          </p:cNvSpPr>
          <p:nvPr>
            <p:custDataLst>
              <p:tags r:id="rId19"/>
            </p:custDataLst>
          </p:nvPr>
        </p:nvSpPr>
        <p:spPr bwMode="auto">
          <a:xfrm>
            <a:off x="4284980" y="2856865"/>
            <a:ext cx="6532245" cy="64516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二是发展质效不高，产业结构不优，地勘主业不强，建筑业不精</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a:spLocks noChangeArrowheads="1"/>
          </p:cNvSpPr>
          <p:nvPr>
            <p:custDataLst>
              <p:tags r:id="rId20"/>
            </p:custDataLst>
          </p:nvPr>
        </p:nvSpPr>
        <p:spPr bwMode="auto">
          <a:xfrm>
            <a:off x="4285615" y="3754755"/>
            <a:ext cx="6738620" cy="64516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三是核心竞争力不强，装备、技术、人才、和管理方面存在明显短板</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37" name="矩形 36"/>
          <p:cNvSpPr>
            <a:spLocks noChangeArrowheads="1"/>
          </p:cNvSpPr>
          <p:nvPr>
            <p:custDataLst>
              <p:tags r:id="rId21"/>
            </p:custDataLst>
          </p:nvPr>
        </p:nvSpPr>
        <p:spPr bwMode="auto">
          <a:xfrm>
            <a:off x="4286250" y="5503545"/>
            <a:ext cx="6219825" cy="36830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五是内部发展不充分不平衡</a:t>
            </a:r>
            <a:endParaRPr kumimoji="0" lang="zh-CN" altLang="en-US"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4" name="平行四边形 3"/>
          <p:cNvSpPr>
            <a:spLocks noChangeArrowheads="1"/>
          </p:cNvSpPr>
          <p:nvPr>
            <p:custDataLst>
              <p:tags r:id="rId22"/>
            </p:custDataLst>
          </p:nvPr>
        </p:nvSpPr>
        <p:spPr bwMode="auto">
          <a:xfrm>
            <a:off x="4756785" y="1146175"/>
            <a:ext cx="5850890"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23"/>
            </p:custDataLst>
          </p:nvPr>
        </p:nvSpPr>
        <p:spPr bwMode="auto">
          <a:xfrm>
            <a:off x="4805680" y="1217295"/>
            <a:ext cx="5700395"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 name="TextBox 15"/>
          <p:cNvSpPr txBox="1"/>
          <p:nvPr>
            <p:custDataLst>
              <p:tags r:id="rId24"/>
            </p:custDataLst>
          </p:nvPr>
        </p:nvSpPr>
        <p:spPr bwMode="auto">
          <a:xfrm>
            <a:off x="4946015" y="1265555"/>
            <a:ext cx="5189220" cy="3987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w="1905">
                  <a:noFill/>
                </a:ln>
                <a:solidFill>
                  <a:srgbClr val="FFFFFF"/>
                </a:solidFill>
                <a:effectLst/>
                <a:uLnTx/>
                <a:uFillTx/>
                <a:latin typeface="微软雅黑" panose="020B0503020204020204" pitchFamily="34" charset="-122"/>
                <a:ea typeface="微软雅黑" panose="020B0503020204020204" pitchFamily="34" charset="-122"/>
                <a:cs typeface="+mn-cs"/>
              </a:rPr>
              <a:t> </a:t>
            </a: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 2.全局高质量发展面临的挑战</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2000" advTm="7000"/>
    </mc:Choice>
    <mc:Fallback>
      <p:transition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1250"/>
                            </p:stCondLst>
                            <p:childTnLst>
                              <p:par>
                                <p:cTn id="13" presetID="22" presetClass="entr" presetSubtype="8" fill="hold" grpId="0" nodeType="afterEffect">
                                  <p:stCondLst>
                                    <p:cond delay="0"/>
                                  </p:stCondLst>
                                  <p:childTnLst>
                                    <p:set>
                                      <p:cBhvr>
                                        <p:cTn id="14" dur="500"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2" fill="hold" grpId="0" nodeType="withEffect">
                                  <p:stCondLst>
                                    <p:cond delay="0"/>
                                  </p:stCondLst>
                                  <p:childTnLst>
                                    <p:set>
                                      <p:cBhvr>
                                        <p:cTn id="17" dur="500" fill="hold">
                                          <p:stCondLst>
                                            <p:cond delay="0"/>
                                          </p:stCondLst>
                                        </p:cTn>
                                        <p:tgtEl>
                                          <p:spTgt spid="68"/>
                                        </p:tgtEl>
                                        <p:attrNameLst>
                                          <p:attrName>style.visibility</p:attrName>
                                        </p:attrNameLst>
                                      </p:cBhvr>
                                      <p:to>
                                        <p:strVal val="visible"/>
                                      </p:to>
                                    </p:set>
                                    <p:animEffect transition="in" filter="wipe(right)">
                                      <p:cBhvr>
                                        <p:cTn id="18" dur="500"/>
                                        <p:tgtEl>
                                          <p:spTgt spid="68"/>
                                        </p:tgtEl>
                                      </p:cBhvr>
                                    </p:animEffect>
                                  </p:childTnLst>
                                </p:cTn>
                              </p:par>
                            </p:childTnLst>
                          </p:cTn>
                        </p:par>
                        <p:par>
                          <p:cTn id="19" fill="hold">
                            <p:stCondLst>
                              <p:cond delay="1750"/>
                            </p:stCondLst>
                            <p:childTnLst>
                              <p:par>
                                <p:cTn id="20" presetID="1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300"/>
                                        <p:tgtEl>
                                          <p:spTgt spid="9"/>
                                        </p:tgtEl>
                                      </p:cBhvr>
                                    </p:animEffect>
                                  </p:childTnLst>
                                </p:cTn>
                              </p:par>
                              <p:par>
                                <p:cTn id="23" presetID="12" presetClass="entr" presetSubtype="4" fill="hold" grpId="0" nodeType="withEffect">
                                  <p:stCondLst>
                                    <p:cond delay="200"/>
                                  </p:stCondLst>
                                  <p:childTnLst>
                                    <p:set>
                                      <p:cBhvr>
                                        <p:cTn id="24" dur="1" fill="hold">
                                          <p:stCondLst>
                                            <p:cond delay="0"/>
                                          </p:stCondLst>
                                        </p:cTn>
                                        <p:tgtEl>
                                          <p:spTgt spid="35"/>
                                        </p:tgtEl>
                                        <p:attrNameLst>
                                          <p:attrName>style.visibility</p:attrName>
                                        </p:attrNameLst>
                                      </p:cBhvr>
                                      <p:to>
                                        <p:strVal val="visible"/>
                                      </p:to>
                                    </p:set>
                                    <p:animEffect transition="in" filter="slide(fromBottom)">
                                      <p:cBhvr>
                                        <p:cTn id="25" dur="300"/>
                                        <p:tgtEl>
                                          <p:spTgt spid="35"/>
                                        </p:tgtEl>
                                      </p:cBhvr>
                                    </p:animEffect>
                                  </p:childTnLst>
                                </p:cTn>
                              </p:par>
                              <p:par>
                                <p:cTn id="26" presetID="12" presetClass="entr" presetSubtype="4" fill="hold" grpId="0" nodeType="withEffect">
                                  <p:stCondLst>
                                    <p:cond delay="400"/>
                                  </p:stCondLst>
                                  <p:childTnLst>
                                    <p:set>
                                      <p:cBhvr>
                                        <p:cTn id="27" dur="1" fill="hold">
                                          <p:stCondLst>
                                            <p:cond delay="0"/>
                                          </p:stCondLst>
                                        </p:cTn>
                                        <p:tgtEl>
                                          <p:spTgt spid="36"/>
                                        </p:tgtEl>
                                        <p:attrNameLst>
                                          <p:attrName>style.visibility</p:attrName>
                                        </p:attrNameLst>
                                      </p:cBhvr>
                                      <p:to>
                                        <p:strVal val="visible"/>
                                      </p:to>
                                    </p:set>
                                    <p:animEffect transition="in" filter="slide(fromBottom)">
                                      <p:cBhvr>
                                        <p:cTn id="28" dur="300"/>
                                        <p:tgtEl>
                                          <p:spTgt spid="36"/>
                                        </p:tgtEl>
                                      </p:cBhvr>
                                    </p:animEffect>
                                  </p:childTnLst>
                                </p:cTn>
                              </p:par>
                              <p:par>
                                <p:cTn id="29" presetID="12" presetClass="entr" presetSubtype="4" fill="hold" grpId="0" nodeType="withEffect">
                                  <p:stCondLst>
                                    <p:cond delay="600"/>
                                  </p:stCondLst>
                                  <p:childTnLst>
                                    <p:set>
                                      <p:cBhvr>
                                        <p:cTn id="30" dur="1" fill="hold">
                                          <p:stCondLst>
                                            <p:cond delay="0"/>
                                          </p:stCondLst>
                                        </p:cTn>
                                        <p:tgtEl>
                                          <p:spTgt spid="28"/>
                                        </p:tgtEl>
                                        <p:attrNameLst>
                                          <p:attrName>style.visibility</p:attrName>
                                        </p:attrNameLst>
                                      </p:cBhvr>
                                      <p:to>
                                        <p:strVal val="visible"/>
                                      </p:to>
                                    </p:set>
                                    <p:animEffect transition="in" filter="slide(fromBottom)">
                                      <p:cBhvr>
                                        <p:cTn id="31" dur="300"/>
                                        <p:tgtEl>
                                          <p:spTgt spid="28"/>
                                        </p:tgtEl>
                                      </p:cBhvr>
                                    </p:animEffect>
                                  </p:childTnLst>
                                </p:cTn>
                              </p:par>
                              <p:par>
                                <p:cTn id="32" presetID="12" presetClass="entr" presetSubtype="4" fill="hold" grpId="0" nodeType="withEffect">
                                  <p:stCondLst>
                                    <p:cond delay="800"/>
                                  </p:stCondLst>
                                  <p:childTnLst>
                                    <p:set>
                                      <p:cBhvr>
                                        <p:cTn id="33" dur="1" fill="hold">
                                          <p:stCondLst>
                                            <p:cond delay="0"/>
                                          </p:stCondLst>
                                        </p:cTn>
                                        <p:tgtEl>
                                          <p:spTgt spid="37"/>
                                        </p:tgtEl>
                                        <p:attrNameLst>
                                          <p:attrName>style.visibility</p:attrName>
                                        </p:attrNameLst>
                                      </p:cBhvr>
                                      <p:to>
                                        <p:strVal val="visible"/>
                                      </p:to>
                                    </p:set>
                                    <p:animEffect transition="in" filter="slide(fromBottom)">
                                      <p:cBhvr>
                                        <p:cTn id="34" dur="300"/>
                                        <p:tgtEl>
                                          <p:spTgt spid="37"/>
                                        </p:tgtEl>
                                      </p:cBhvr>
                                    </p:animEffect>
                                  </p:childTnLst>
                                </p:cTn>
                              </p:par>
                            </p:childTnLst>
                          </p:cTn>
                        </p:par>
                        <p:par>
                          <p:cTn id="35" fill="hold">
                            <p:stCondLst>
                              <p:cond delay="2250"/>
                            </p:stCondLst>
                            <p:childTnLst>
                              <p:par>
                                <p:cTn id="36" presetID="23" presetClass="entr" presetSubtype="1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0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30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4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P spid="35" grpId="0"/>
      <p:bldP spid="36" grpId="0"/>
      <p:bldP spid="37" grpId="0"/>
      <p:bldP spid="4" grpId="0" bldLvl="0" animBg="1"/>
      <p:bldP spid="68" grpId="0" bldLvl="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23"/>
          <p:cNvSpPr>
            <a:spLocks noChangeArrowheads="1"/>
          </p:cNvSpPr>
          <p:nvPr>
            <p:custDataLst>
              <p:tags r:id="rId1"/>
            </p:custDataLst>
          </p:nvPr>
        </p:nvSpPr>
        <p:spPr bwMode="auto">
          <a:xfrm>
            <a:off x="4170680" y="1005205"/>
            <a:ext cx="6678930" cy="5327015"/>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26" name="圆角矩形 23"/>
          <p:cNvSpPr>
            <a:spLocks noChangeArrowheads="1"/>
          </p:cNvSpPr>
          <p:nvPr/>
        </p:nvSpPr>
        <p:spPr bwMode="auto">
          <a:xfrm>
            <a:off x="635" y="1077595"/>
            <a:ext cx="3987800"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303" y="1897721"/>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387668" y="1493520"/>
            <a:ext cx="0" cy="3606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9963" y="1649095"/>
            <a:ext cx="2927350" cy="1630045"/>
          </a:xfrm>
          <a:prstGeom prst="rect">
            <a:avLst/>
          </a:prstGeom>
          <a:noFill/>
        </p:spPr>
        <p:txBody>
          <a:bodyPr wrap="square" rtlCol="0">
            <a:spAutoFit/>
          </a:bodyPr>
          <a:p>
            <a:pPr lvl="0" indent="0" algn="l">
              <a:lnSpc>
                <a:spcPts val="3000"/>
              </a:lnSpc>
              <a:buClr>
                <a:srgbClr val="C00000"/>
              </a:buClr>
              <a:buFont typeface="Wingdings" panose="05000000000000000000" pitchFamily="2" charset="2"/>
              <a:buNone/>
              <a:defRPr/>
            </a:pPr>
            <a:r>
              <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（一）牢牢把握习近平总书记关于能源资源安全的重要讲话重要指示精神</a:t>
            </a:r>
            <a:endPar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0" name="组合 59"/>
          <p:cNvGrpSpPr/>
          <p:nvPr/>
        </p:nvGrpSpPr>
        <p:grpSpPr>
          <a:xfrm>
            <a:off x="79057" y="863600"/>
            <a:ext cx="4091493" cy="661035"/>
            <a:chOff x="1258110" y="2289998"/>
            <a:chExt cx="5038072" cy="758416"/>
          </a:xfrm>
        </p:grpSpPr>
        <p:grpSp>
          <p:nvGrpSpPr>
            <p:cNvPr id="61" name="组合 60"/>
            <p:cNvGrpSpPr/>
            <p:nvPr/>
          </p:nvGrpSpPr>
          <p:grpSpPr>
            <a:xfrm>
              <a:off x="1452252" y="2383555"/>
              <a:ext cx="4843930" cy="619992"/>
              <a:chOff x="4757369" y="4188620"/>
              <a:chExt cx="6758660" cy="481030"/>
            </a:xfrm>
            <a:effectLst>
              <a:outerShdw blurRad="50800" dist="38100" dir="2700000" algn="tl" rotWithShape="0">
                <a:prstClr val="black">
                  <a:alpha val="40000"/>
                </a:prstClr>
              </a:outerShdw>
            </a:effectLst>
          </p:grpSpPr>
          <p:sp>
            <p:nvSpPr>
              <p:cNvPr id="62" name="圆角矩形 58"/>
              <p:cNvSpPr/>
              <p:nvPr/>
            </p:nvSpPr>
            <p:spPr>
              <a:xfrm>
                <a:off x="4757369" y="4188620"/>
                <a:ext cx="6507728"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025099" y="4224796"/>
                <a:ext cx="549093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一、高质量发展目标</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58110" y="2289998"/>
              <a:ext cx="804584"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98463" y="3532846"/>
            <a:ext cx="662268" cy="173986"/>
            <a:chOff x="5219488" y="4682325"/>
            <a:chExt cx="662268" cy="173986"/>
          </a:xfrm>
        </p:grpSpPr>
        <p:cxnSp>
          <p:nvCxnSpPr>
            <p:cNvPr id="69" name="直接连接符 68"/>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88303" y="4339931"/>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955993" y="3422015"/>
            <a:ext cx="279463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（二）科学研判形势</a:t>
            </a:r>
            <a:endPar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nvSpPr>
        <p:spPr>
          <a:xfrm>
            <a:off x="942658" y="4194175"/>
            <a:ext cx="2340610"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（三）总体要求</a:t>
            </a:r>
            <a:endPar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pic>
        <p:nvPicPr>
          <p:cNvPr id="2" name="图片 1" descr="logo"/>
          <p:cNvPicPr>
            <a:picLocks noChangeAspect="1"/>
          </p:cNvPicPr>
          <p:nvPr/>
        </p:nvPicPr>
        <p:blipFill>
          <a:blip r:embed="rId2"/>
          <a:stretch>
            <a:fillRect/>
          </a:stretch>
        </p:blipFill>
        <p:spPr>
          <a:xfrm>
            <a:off x="154623" y="963930"/>
            <a:ext cx="496570" cy="385445"/>
          </a:xfrm>
          <a:prstGeom prst="rect">
            <a:avLst/>
          </a:prstGeom>
        </p:spPr>
      </p:pic>
      <p:sp>
        <p:nvSpPr>
          <p:cNvPr id="3" name="文本框 2"/>
          <p:cNvSpPr txBox="1"/>
          <p:nvPr/>
        </p:nvSpPr>
        <p:spPr>
          <a:xfrm>
            <a:off x="936943" y="4865370"/>
            <a:ext cx="282511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（四）构建高质量发展指标体系</a:t>
            </a:r>
            <a:endParaRPr sz="18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 name="组合 4"/>
          <p:cNvGrpSpPr/>
          <p:nvPr/>
        </p:nvGrpSpPr>
        <p:grpSpPr>
          <a:xfrm>
            <a:off x="380048" y="5032716"/>
            <a:ext cx="662268" cy="173986"/>
            <a:chOff x="5219488" y="4682325"/>
            <a:chExt cx="662268" cy="173986"/>
          </a:xfrm>
        </p:grpSpPr>
        <p:cxnSp>
          <p:nvCxnSpPr>
            <p:cNvPr id="11" name="直接连接符 10"/>
            <p:cNvCxnSpPr/>
            <p:nvPr>
              <p:custDataLst>
                <p:tags r:id="rId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 空心 15"/>
            <p:cNvSpPr/>
            <p:nvPr>
              <p:custDataLst>
                <p:tags r:id="rId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49" name="PA-文本框 44"/>
          <p:cNvSpPr txBox="1"/>
          <p:nvPr>
            <p:custDataLst>
              <p:tags r:id="rId5"/>
            </p:custDataLst>
          </p:nvPr>
        </p:nvSpPr>
        <p:spPr>
          <a:xfrm>
            <a:off x="4176395" y="1113155"/>
            <a:ext cx="6613525" cy="5014595"/>
          </a:xfrm>
          <a:prstGeom prst="rect">
            <a:avLst/>
          </a:prstGeom>
          <a:noFill/>
        </p:spPr>
        <p:txBody>
          <a:bodyPr wrap="square" rtlCol="0">
            <a:noAutofit/>
          </a:bodyPr>
          <a:p>
            <a:pPr lvl="0" algn="just">
              <a:lnSpc>
                <a:spcPct val="120000"/>
              </a:lnSpc>
              <a:spcBef>
                <a:spcPts val="0"/>
              </a:spcBef>
              <a:spcAft>
                <a:spcPts val="0"/>
              </a:spcAft>
              <a:buClrTx/>
              <a:buSzTx/>
              <a:buFontTx/>
              <a:defRPr/>
            </a:pPr>
            <a:r>
              <a:rPr lang="en-US" sz="1600" b="1" spc="300"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     </a:t>
            </a:r>
            <a:r>
              <a:rPr sz="16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坚持以习近平新时代中国特色社会主义思想为指导，全面贯彻党的二十大精神，认真落实习近平总书记关于能源资源和安徽工作的重要讲话重要指示精神，深刻认识“两个确立”的决定性意义，增强“四个意识”、坚定“四个自信”、做到“两个维护”，坚持稳中求进工作总基调，立足新发展阶段，完整、准确、全面贯彻新发展理念，积极服务和融入新发展格局，牢牢把握打造具有重要影响力的“三地一区”战略定位，以推进高质量发展为主题，以改革创新为根本动力，以满足职工群众美好生活需要为根本目的，以能源资源保障和地质技术服务为己任，更好统筹发展和安全，</a:t>
            </a:r>
            <a:r>
              <a:rPr sz="16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坚定“12481”总体工作思路</a:t>
            </a:r>
            <a:r>
              <a:rPr sz="16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着力推动经济运行提质扩量，着力提升产业链综合实力，着力实施创新驱动战略，着力实施人才强局工程，着力开展装备提升，着力加强精益化管理，着力深化地勘单位改革，着力保障和改善民生，充分发挥全面从严治党根本政治保障作用，引导激励全局各级党组织和广大党员干部学思想、强党性、重实践、建新功，坚定不移推动煤田地质事业高质量发展。</a:t>
            </a:r>
            <a:endParaRPr sz="16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advTm="5000"/>
    </mc:Choice>
    <mc:Fallback>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500" fill="hold">
                                          <p:stCondLst>
                                            <p:cond delay="0"/>
                                          </p:stCondLst>
                                        </p:cTn>
                                        <p:tgtEl>
                                          <p:spTgt spid="49"/>
                                        </p:tgtEl>
                                        <p:attrNameLst>
                                          <p:attrName>style.visibility</p:attrName>
                                        </p:attrNameLst>
                                      </p:cBhvr>
                                      <p:to>
                                        <p:strVal val="visible"/>
                                      </p:to>
                                    </p:set>
                                    <p:animEffect transition="in" filter="box(out)">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23"/>
          <p:cNvSpPr>
            <a:spLocks noChangeArrowheads="1"/>
          </p:cNvSpPr>
          <p:nvPr>
            <p:custDataLst>
              <p:tags r:id="rId1"/>
            </p:custDataLst>
          </p:nvPr>
        </p:nvSpPr>
        <p:spPr bwMode="auto">
          <a:xfrm>
            <a:off x="4170680" y="1005205"/>
            <a:ext cx="6678930" cy="5327015"/>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26" name="圆角矩形 23"/>
          <p:cNvSpPr>
            <a:spLocks noChangeArrowheads="1"/>
          </p:cNvSpPr>
          <p:nvPr/>
        </p:nvSpPr>
        <p:spPr bwMode="auto">
          <a:xfrm>
            <a:off x="635" y="1077595"/>
            <a:ext cx="3987800"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303" y="1897721"/>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387668" y="1493520"/>
            <a:ext cx="0" cy="3606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9963" y="1649095"/>
            <a:ext cx="2927350" cy="1630045"/>
          </a:xfrm>
          <a:prstGeom prst="rect">
            <a:avLst/>
          </a:prstGeom>
          <a:noFill/>
        </p:spPr>
        <p:txBody>
          <a:bodyPr wrap="square" rtlCol="0">
            <a:spAutoFit/>
          </a:bodyPr>
          <a:p>
            <a:pPr lvl="0" indent="0" algn="l">
              <a:lnSpc>
                <a:spcPts val="3000"/>
              </a:lnSpc>
              <a:buClr>
                <a:srgbClr val="C00000"/>
              </a:buClr>
              <a:buFont typeface="Wingdings" panose="05000000000000000000" pitchFamily="2" charset="2"/>
              <a:buNone/>
              <a:defRPr/>
            </a:pPr>
            <a:r>
              <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（一）牢牢把握习近平总书记关于能源资源安全的重要讲话重要指示精神</a:t>
            </a:r>
            <a:endPar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0" name="组合 59"/>
          <p:cNvGrpSpPr/>
          <p:nvPr/>
        </p:nvGrpSpPr>
        <p:grpSpPr>
          <a:xfrm>
            <a:off x="79057" y="863600"/>
            <a:ext cx="4091493" cy="661035"/>
            <a:chOff x="1258110" y="2289998"/>
            <a:chExt cx="5038072" cy="758416"/>
          </a:xfrm>
        </p:grpSpPr>
        <p:grpSp>
          <p:nvGrpSpPr>
            <p:cNvPr id="61" name="组合 60"/>
            <p:cNvGrpSpPr/>
            <p:nvPr/>
          </p:nvGrpSpPr>
          <p:grpSpPr>
            <a:xfrm>
              <a:off x="1452252" y="2383555"/>
              <a:ext cx="4843930" cy="619992"/>
              <a:chOff x="4757369" y="4188620"/>
              <a:chExt cx="6758660" cy="481030"/>
            </a:xfrm>
            <a:effectLst>
              <a:outerShdw blurRad="50800" dist="38100" dir="2700000" algn="tl" rotWithShape="0">
                <a:prstClr val="black">
                  <a:alpha val="40000"/>
                </a:prstClr>
              </a:outerShdw>
            </a:effectLst>
          </p:grpSpPr>
          <p:sp>
            <p:nvSpPr>
              <p:cNvPr id="62" name="圆角矩形 58"/>
              <p:cNvSpPr/>
              <p:nvPr/>
            </p:nvSpPr>
            <p:spPr>
              <a:xfrm>
                <a:off x="4757369" y="4188620"/>
                <a:ext cx="6507728"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025099" y="4224796"/>
                <a:ext cx="549093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一、高质量发展目标</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58110" y="2289998"/>
              <a:ext cx="804584"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98463" y="3532846"/>
            <a:ext cx="662268" cy="173986"/>
            <a:chOff x="5219488" y="4682325"/>
            <a:chExt cx="662268" cy="173986"/>
          </a:xfrm>
        </p:grpSpPr>
        <p:cxnSp>
          <p:nvCxnSpPr>
            <p:cNvPr id="69" name="直接连接符 68"/>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88303" y="4339931"/>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955993" y="3422015"/>
            <a:ext cx="279463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（二）科学研判形势</a:t>
            </a:r>
            <a:endPar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nvSpPr>
        <p:spPr>
          <a:xfrm>
            <a:off x="942658" y="4194175"/>
            <a:ext cx="2340610"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（三）总体要求</a:t>
            </a:r>
            <a:endPar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pic>
        <p:nvPicPr>
          <p:cNvPr id="2" name="图片 1" descr="logo"/>
          <p:cNvPicPr>
            <a:picLocks noChangeAspect="1"/>
          </p:cNvPicPr>
          <p:nvPr/>
        </p:nvPicPr>
        <p:blipFill>
          <a:blip r:embed="rId2"/>
          <a:stretch>
            <a:fillRect/>
          </a:stretch>
        </p:blipFill>
        <p:spPr>
          <a:xfrm>
            <a:off x="154623" y="963930"/>
            <a:ext cx="496570" cy="385445"/>
          </a:xfrm>
          <a:prstGeom prst="rect">
            <a:avLst/>
          </a:prstGeom>
        </p:spPr>
      </p:pic>
      <p:sp>
        <p:nvSpPr>
          <p:cNvPr id="3" name="文本框 2"/>
          <p:cNvSpPr txBox="1"/>
          <p:nvPr/>
        </p:nvSpPr>
        <p:spPr>
          <a:xfrm>
            <a:off x="936943" y="4865370"/>
            <a:ext cx="282511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（四）构建高质量发展指标体系</a:t>
            </a:r>
            <a:endPar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 name="组合 4"/>
          <p:cNvGrpSpPr/>
          <p:nvPr/>
        </p:nvGrpSpPr>
        <p:grpSpPr>
          <a:xfrm>
            <a:off x="380048" y="5032716"/>
            <a:ext cx="662268" cy="173986"/>
            <a:chOff x="5219488" y="4682325"/>
            <a:chExt cx="662268" cy="173986"/>
          </a:xfrm>
        </p:grpSpPr>
        <p:cxnSp>
          <p:nvCxnSpPr>
            <p:cNvPr id="11" name="直接连接符 10"/>
            <p:cNvCxnSpPr/>
            <p:nvPr>
              <p:custDataLst>
                <p:tags r:id="rId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 空心 15"/>
            <p:cNvSpPr/>
            <p:nvPr>
              <p:custDataLst>
                <p:tags r:id="rId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 name="圆角矩形 10"/>
          <p:cNvGrpSpPr/>
          <p:nvPr/>
        </p:nvGrpSpPr>
        <p:grpSpPr>
          <a:xfrm>
            <a:off x="4160520" y="2988310"/>
            <a:ext cx="6689090" cy="165100"/>
            <a:chOff x="42" y="691"/>
            <a:chExt cx="5676" cy="104"/>
          </a:xfrm>
        </p:grpSpPr>
        <p:pic>
          <p:nvPicPr>
            <p:cNvPr id="10" name="圆角矩形 10"/>
            <p:cNvPicPr/>
            <p:nvPr>
              <p:custDataLst>
                <p:tags r:id="rId5"/>
              </p:custDataLst>
            </p:nvPr>
          </p:nvPicPr>
          <p:blipFill>
            <a:blip r:embed="rId6"/>
            <a:stretch>
              <a:fillRect/>
            </a:stretch>
          </p:blipFill>
          <p:spPr>
            <a:xfrm>
              <a:off x="42" y="691"/>
              <a:ext cx="5676" cy="104"/>
            </a:xfrm>
            <a:prstGeom prst="rect">
              <a:avLst/>
            </a:prstGeom>
            <a:noFill/>
            <a:ln w="9525">
              <a:noFill/>
            </a:ln>
          </p:spPr>
        </p:pic>
        <p:sp>
          <p:nvSpPr>
            <p:cNvPr id="13" name="Text Box 8"/>
            <p:cNvSpPr txBox="1"/>
            <p:nvPr>
              <p:custDataLst>
                <p:tags r:id="rId7"/>
              </p:custDataLst>
            </p:nvPr>
          </p:nvSpPr>
          <p:spPr>
            <a:xfrm>
              <a:off x="91" y="739"/>
              <a:ext cx="5578" cy="11"/>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15" name="矩形 14"/>
          <p:cNvSpPr>
            <a:spLocks noChangeArrowheads="1"/>
          </p:cNvSpPr>
          <p:nvPr>
            <p:custDataLst>
              <p:tags r:id="rId8"/>
            </p:custDataLst>
          </p:nvPr>
        </p:nvSpPr>
        <p:spPr bwMode="auto">
          <a:xfrm>
            <a:off x="4000500" y="2481580"/>
            <a:ext cx="6887210" cy="39878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sz="200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1.经营收入增速高于全省GDP增速，力争达20亿元</a:t>
            </a:r>
            <a:endParaRPr kumimoji="0" sz="200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16" name="圆角矩形 13"/>
          <p:cNvGrpSpPr/>
          <p:nvPr/>
        </p:nvGrpSpPr>
        <p:grpSpPr>
          <a:xfrm>
            <a:off x="4161155" y="5452745"/>
            <a:ext cx="6630670" cy="165100"/>
            <a:chOff x="42" y="1486"/>
            <a:chExt cx="5676" cy="104"/>
          </a:xfrm>
        </p:grpSpPr>
        <p:pic>
          <p:nvPicPr>
            <p:cNvPr id="17" name="圆角矩形 13"/>
            <p:cNvPicPr/>
            <p:nvPr>
              <p:custDataLst>
                <p:tags r:id="rId9"/>
              </p:custDataLst>
            </p:nvPr>
          </p:nvPicPr>
          <p:blipFill>
            <a:blip r:embed="rId6"/>
            <a:stretch>
              <a:fillRect/>
            </a:stretch>
          </p:blipFill>
          <p:spPr>
            <a:xfrm>
              <a:off x="42" y="1486"/>
              <a:ext cx="5676" cy="104"/>
            </a:xfrm>
            <a:prstGeom prst="rect">
              <a:avLst/>
            </a:prstGeom>
            <a:noFill/>
            <a:ln w="9525">
              <a:noFill/>
            </a:ln>
          </p:spPr>
        </p:pic>
        <p:sp>
          <p:nvSpPr>
            <p:cNvPr id="18" name="Text Box 13"/>
            <p:cNvSpPr txBox="1"/>
            <p:nvPr>
              <p:custDataLst>
                <p:tags r:id="rId10"/>
              </p:custDataLst>
            </p:nvPr>
          </p:nvSpPr>
          <p:spPr>
            <a:xfrm>
              <a:off x="91" y="1532"/>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grpSp>
        <p:nvGrpSpPr>
          <p:cNvPr id="19" name="圆角矩形 24"/>
          <p:cNvGrpSpPr/>
          <p:nvPr/>
        </p:nvGrpSpPr>
        <p:grpSpPr>
          <a:xfrm>
            <a:off x="4161155" y="3884930"/>
            <a:ext cx="6630670" cy="163195"/>
            <a:chOff x="42" y="1091"/>
            <a:chExt cx="5676" cy="103"/>
          </a:xfrm>
        </p:grpSpPr>
        <p:pic>
          <p:nvPicPr>
            <p:cNvPr id="20" name="圆角矩形 24"/>
            <p:cNvPicPr/>
            <p:nvPr>
              <p:custDataLst>
                <p:tags r:id="rId11"/>
              </p:custDataLst>
            </p:nvPr>
          </p:nvPicPr>
          <p:blipFill>
            <a:blip r:embed="rId12"/>
            <a:stretch>
              <a:fillRect/>
            </a:stretch>
          </p:blipFill>
          <p:spPr>
            <a:xfrm>
              <a:off x="42" y="1091"/>
              <a:ext cx="5676" cy="103"/>
            </a:xfrm>
            <a:prstGeom prst="rect">
              <a:avLst/>
            </a:prstGeom>
            <a:noFill/>
            <a:ln w="9525">
              <a:noFill/>
            </a:ln>
          </p:spPr>
        </p:pic>
        <p:sp>
          <p:nvSpPr>
            <p:cNvPr id="21" name="Text Box 34"/>
            <p:cNvSpPr txBox="1"/>
            <p:nvPr>
              <p:custDataLst>
                <p:tags r:id="rId13"/>
              </p:custDataLst>
            </p:nvPr>
          </p:nvSpPr>
          <p:spPr>
            <a:xfrm>
              <a:off x="91" y="1136"/>
              <a:ext cx="5578" cy="10"/>
            </a:xfrm>
            <a:prstGeom prst="rect">
              <a:avLst/>
            </a:prstGeom>
            <a:noFill/>
            <a:ln w="9525">
              <a:noFill/>
            </a:ln>
          </p:spPr>
          <p:txBody>
            <a:bodyPr wrap="none" anchor="ctr" anchorCtr="0"/>
            <a:lstStyle/>
            <a:p>
              <a:pPr algn="ctr"/>
              <a:endParaRPr lang="zh-CN" altLang="en-US" dirty="0">
                <a:solidFill>
                  <a:srgbClr val="FFFFFF"/>
                </a:solidFill>
                <a:latin typeface="Calibri" panose="020F0502020204030204" pitchFamily="34" charset="0"/>
              </a:endParaRPr>
            </a:p>
          </p:txBody>
        </p:sp>
      </p:grpSp>
      <p:sp>
        <p:nvSpPr>
          <p:cNvPr id="22" name="矩形 21"/>
          <p:cNvSpPr>
            <a:spLocks noChangeArrowheads="1"/>
          </p:cNvSpPr>
          <p:nvPr>
            <p:custDataLst>
              <p:tags r:id="rId14"/>
            </p:custDataLst>
          </p:nvPr>
        </p:nvSpPr>
        <p:spPr bwMode="auto">
          <a:xfrm>
            <a:off x="4161155" y="3429635"/>
            <a:ext cx="6532245" cy="39878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sz="2000"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rPr>
              <a:t>2.职工收入与单位经济效益保持同步增长 </a:t>
            </a:r>
            <a:endParaRPr kumimoji="0" lang="zh-CN" altLang="en-US" sz="200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a:spLocks noChangeArrowheads="1"/>
          </p:cNvSpPr>
          <p:nvPr>
            <p:custDataLst>
              <p:tags r:id="rId15"/>
            </p:custDataLst>
          </p:nvPr>
        </p:nvSpPr>
        <p:spPr bwMode="auto">
          <a:xfrm>
            <a:off x="4153535" y="4328160"/>
            <a:ext cx="6738620" cy="1014730"/>
          </a:xfrm>
          <a:prstGeom prst="rect">
            <a:avLst/>
          </a:prstGeom>
          <a:noFill/>
          <a:ln w="9525">
            <a:noFill/>
            <a:miter lim="800000"/>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sz="2000"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rPr>
              <a:t>3.全面提升地勘业核心竞争力，实现一流队伍、一流装备、一流技术、一流管理、一流质量和一流效益，确保地勘主业居全国煤田地质行业第一方阵</a:t>
            </a:r>
            <a:endParaRPr kumimoji="0" lang="zh-CN" altLang="en-US" sz="200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5" name="平行四边形 24"/>
          <p:cNvSpPr>
            <a:spLocks noChangeArrowheads="1"/>
          </p:cNvSpPr>
          <p:nvPr>
            <p:custDataLst>
              <p:tags r:id="rId16"/>
            </p:custDataLst>
          </p:nvPr>
        </p:nvSpPr>
        <p:spPr bwMode="auto">
          <a:xfrm>
            <a:off x="4721225" y="1226185"/>
            <a:ext cx="5850890"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17"/>
            </p:custDataLst>
          </p:nvPr>
        </p:nvSpPr>
        <p:spPr bwMode="auto">
          <a:xfrm>
            <a:off x="4770120" y="1297305"/>
            <a:ext cx="5700395"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27" name="TextBox 15"/>
          <p:cNvSpPr txBox="1"/>
          <p:nvPr>
            <p:custDataLst>
              <p:tags r:id="rId18"/>
            </p:custDataLst>
          </p:nvPr>
        </p:nvSpPr>
        <p:spPr bwMode="auto">
          <a:xfrm>
            <a:off x="4791710" y="1345565"/>
            <a:ext cx="5517515" cy="3987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w="1905">
                  <a:noFill/>
                </a:ln>
                <a:solidFill>
                  <a:srgbClr val="FFFFFF"/>
                </a:solidFill>
                <a:effectLst/>
                <a:uLnTx/>
                <a:uFillTx/>
                <a:latin typeface="微软雅黑" panose="020B0503020204020204" pitchFamily="34" charset="-122"/>
                <a:ea typeface="微软雅黑" panose="020B0503020204020204" pitchFamily="34" charset="-122"/>
                <a:cs typeface="+mn-cs"/>
              </a:rPr>
              <a:t> </a:t>
            </a: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 力争到2027年实现以下目标</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2000" advTm="8000"/>
    </mc:Choice>
    <mc:Fallback>
      <p:transition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par>
                          <p:cTn id="12" fill="hold">
                            <p:stCondLst>
                              <p:cond delay="1250"/>
                            </p:stCondLst>
                            <p:childTnLst>
                              <p:par>
                                <p:cTn id="13" presetID="22" presetClass="entr" presetSubtype="8" fill="hold" grpId="0" nodeType="afterEffect">
                                  <p:stCondLst>
                                    <p:cond delay="0"/>
                                  </p:stCondLst>
                                  <p:childTnLst>
                                    <p:set>
                                      <p:cBhvr>
                                        <p:cTn id="14" dur="500"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2" fill="hold" grpId="0" nodeType="withEffect">
                                  <p:stCondLst>
                                    <p:cond delay="0"/>
                                  </p:stCondLst>
                                  <p:childTnLst>
                                    <p:set>
                                      <p:cBhvr>
                                        <p:cTn id="17" dur="500" fill="hold">
                                          <p:stCondLst>
                                            <p:cond delay="0"/>
                                          </p:stCondLst>
                                        </p:cTn>
                                        <p:tgtEl>
                                          <p:spTgt spid="68"/>
                                        </p:tgtEl>
                                        <p:attrNameLst>
                                          <p:attrName>style.visibility</p:attrName>
                                        </p:attrNameLst>
                                      </p:cBhvr>
                                      <p:to>
                                        <p:strVal val="visible"/>
                                      </p:to>
                                    </p:set>
                                    <p:animEffect transition="in" filter="wipe(right)">
                                      <p:cBhvr>
                                        <p:cTn id="18" dur="500"/>
                                        <p:tgtEl>
                                          <p:spTgt spid="68"/>
                                        </p:tgtEl>
                                      </p:cBhvr>
                                    </p:animEffect>
                                  </p:childTnLst>
                                </p:cTn>
                              </p:par>
                            </p:childTnLst>
                          </p:cTn>
                        </p:par>
                        <p:par>
                          <p:cTn id="19" fill="hold">
                            <p:stCondLst>
                              <p:cond delay="1750"/>
                            </p:stCondLst>
                            <p:childTnLst>
                              <p:par>
                                <p:cTn id="20" presetID="1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lide(fromBottom)">
                                      <p:cBhvr>
                                        <p:cTn id="22" dur="300"/>
                                        <p:tgtEl>
                                          <p:spTgt spid="15"/>
                                        </p:tgtEl>
                                      </p:cBhvr>
                                    </p:animEffect>
                                  </p:childTnLst>
                                </p:cTn>
                              </p:par>
                              <p:par>
                                <p:cTn id="23" presetID="12" presetClass="entr" presetSubtype="4" fill="hold" grpId="0" nodeType="withEffect">
                                  <p:stCondLst>
                                    <p:cond delay="200"/>
                                  </p:stCondLst>
                                  <p:childTnLst>
                                    <p:set>
                                      <p:cBhvr>
                                        <p:cTn id="24" dur="1" fill="hold">
                                          <p:stCondLst>
                                            <p:cond delay="0"/>
                                          </p:stCondLst>
                                        </p:cTn>
                                        <p:tgtEl>
                                          <p:spTgt spid="22"/>
                                        </p:tgtEl>
                                        <p:attrNameLst>
                                          <p:attrName>style.visibility</p:attrName>
                                        </p:attrNameLst>
                                      </p:cBhvr>
                                      <p:to>
                                        <p:strVal val="visible"/>
                                      </p:to>
                                    </p:set>
                                    <p:animEffect transition="in" filter="slide(fromBottom)">
                                      <p:cBhvr>
                                        <p:cTn id="25" dur="300"/>
                                        <p:tgtEl>
                                          <p:spTgt spid="22"/>
                                        </p:tgtEl>
                                      </p:cBhvr>
                                    </p:animEffect>
                                  </p:childTnLst>
                                </p:cTn>
                              </p:par>
                              <p:par>
                                <p:cTn id="26" presetID="12" presetClass="entr" presetSubtype="4" fill="hold" grpId="0" nodeType="withEffect">
                                  <p:stCondLst>
                                    <p:cond delay="400"/>
                                  </p:stCondLst>
                                  <p:childTnLst>
                                    <p:set>
                                      <p:cBhvr>
                                        <p:cTn id="27" dur="1" fill="hold">
                                          <p:stCondLst>
                                            <p:cond delay="0"/>
                                          </p:stCondLst>
                                        </p:cTn>
                                        <p:tgtEl>
                                          <p:spTgt spid="23"/>
                                        </p:tgtEl>
                                        <p:attrNameLst>
                                          <p:attrName>style.visibility</p:attrName>
                                        </p:attrNameLst>
                                      </p:cBhvr>
                                      <p:to>
                                        <p:strVal val="visible"/>
                                      </p:to>
                                    </p:set>
                                    <p:animEffect transition="in" filter="slide(fromBottom)">
                                      <p:cBhvr>
                                        <p:cTn id="28" dur="300"/>
                                        <p:tgtEl>
                                          <p:spTgt spid="23"/>
                                        </p:tgtEl>
                                      </p:cBhvr>
                                    </p:animEffect>
                                  </p:childTnLst>
                                </p:cTn>
                              </p:par>
                            </p:childTnLst>
                          </p:cTn>
                        </p:par>
                        <p:par>
                          <p:cTn id="29" fill="hold">
                            <p:stCondLst>
                              <p:cond delay="2250"/>
                            </p:stCondLst>
                            <p:childTnLst>
                              <p:par>
                                <p:cTn id="30" presetID="23" presetClass="entr" presetSubtype="16"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par>
                                <p:cTn id="34" presetID="23" presetClass="entr" presetSubtype="16" fill="hold" nodeType="withEffect">
                                  <p:stCondLst>
                                    <p:cond delay="1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20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P spid="25" grpId="0" bldLvl="0" animBg="1"/>
      <p:bldP spid="68" grpId="0" bldLvl="0" animBg="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23"/>
          <p:cNvSpPr>
            <a:spLocks noChangeArrowheads="1"/>
          </p:cNvSpPr>
          <p:nvPr>
            <p:custDataLst>
              <p:tags r:id="rId1"/>
            </p:custDataLst>
          </p:nvPr>
        </p:nvSpPr>
        <p:spPr bwMode="auto">
          <a:xfrm>
            <a:off x="4170680" y="1005205"/>
            <a:ext cx="6678930" cy="5327015"/>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26" name="圆角矩形 23"/>
          <p:cNvSpPr>
            <a:spLocks noChangeArrowheads="1"/>
          </p:cNvSpPr>
          <p:nvPr/>
        </p:nvSpPr>
        <p:spPr bwMode="auto">
          <a:xfrm>
            <a:off x="635" y="1077595"/>
            <a:ext cx="3987800"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388303" y="1897721"/>
            <a:ext cx="662268" cy="173986"/>
            <a:chOff x="5219488" y="4682325"/>
            <a:chExt cx="662268" cy="173986"/>
          </a:xfrm>
        </p:grpSpPr>
        <p:cxnSp>
          <p:nvCxnSpPr>
            <p:cNvPr id="56" name="直接连接符 55"/>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nvCxnSpPr>
        <p:spPr>
          <a:xfrm>
            <a:off x="387668" y="1493520"/>
            <a:ext cx="0" cy="3606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969963" y="1649095"/>
            <a:ext cx="2927350" cy="1630045"/>
          </a:xfrm>
          <a:prstGeom prst="rect">
            <a:avLst/>
          </a:prstGeom>
          <a:noFill/>
        </p:spPr>
        <p:txBody>
          <a:bodyPr wrap="square" rtlCol="0">
            <a:spAutoFit/>
          </a:bodyPr>
          <a:p>
            <a:pPr lvl="0" indent="0" algn="l">
              <a:lnSpc>
                <a:spcPts val="3000"/>
              </a:lnSpc>
              <a:buClr>
                <a:srgbClr val="C00000"/>
              </a:buClr>
              <a:buFont typeface="Wingdings" panose="05000000000000000000" pitchFamily="2" charset="2"/>
              <a:buNone/>
              <a:defRPr/>
            </a:pPr>
            <a:r>
              <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（一）牢牢把握习近平总书记关于能源资源安全的重要讲话重要指示精神</a:t>
            </a:r>
            <a:endParaRPr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0" name="组合 59"/>
          <p:cNvGrpSpPr/>
          <p:nvPr/>
        </p:nvGrpSpPr>
        <p:grpSpPr>
          <a:xfrm>
            <a:off x="79057" y="863600"/>
            <a:ext cx="4091493" cy="661035"/>
            <a:chOff x="1258110" y="2289998"/>
            <a:chExt cx="5038072" cy="758416"/>
          </a:xfrm>
        </p:grpSpPr>
        <p:grpSp>
          <p:nvGrpSpPr>
            <p:cNvPr id="61" name="组合 60"/>
            <p:cNvGrpSpPr/>
            <p:nvPr/>
          </p:nvGrpSpPr>
          <p:grpSpPr>
            <a:xfrm>
              <a:off x="1452252" y="2383555"/>
              <a:ext cx="4843930" cy="619992"/>
              <a:chOff x="4757369" y="4188620"/>
              <a:chExt cx="6758660" cy="481030"/>
            </a:xfrm>
            <a:effectLst>
              <a:outerShdw blurRad="50800" dist="38100" dir="2700000" algn="tl" rotWithShape="0">
                <a:prstClr val="black">
                  <a:alpha val="40000"/>
                </a:prstClr>
              </a:outerShdw>
            </a:effectLst>
          </p:grpSpPr>
          <p:sp>
            <p:nvSpPr>
              <p:cNvPr id="62" name="圆角矩形 58"/>
              <p:cNvSpPr/>
              <p:nvPr/>
            </p:nvSpPr>
            <p:spPr>
              <a:xfrm>
                <a:off x="4757369" y="4188620"/>
                <a:ext cx="6507728"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025099" y="4224796"/>
                <a:ext cx="549093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一、高质量发展目标</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258110" y="2289998"/>
              <a:ext cx="804584"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98463" y="3532846"/>
            <a:ext cx="662268" cy="173986"/>
            <a:chOff x="5219488" y="4682325"/>
            <a:chExt cx="662268" cy="173986"/>
          </a:xfrm>
        </p:grpSpPr>
        <p:cxnSp>
          <p:nvCxnSpPr>
            <p:cNvPr id="69" name="直接连接符 68"/>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88303" y="4339931"/>
            <a:ext cx="662268" cy="173986"/>
            <a:chOff x="5219488" y="4682325"/>
            <a:chExt cx="662268" cy="173986"/>
          </a:xfrm>
        </p:grpSpPr>
        <p:cxnSp>
          <p:nvCxnSpPr>
            <p:cNvPr id="72" name="直接连接符 71"/>
            <p:cNvCxnSpPr/>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955993" y="3422015"/>
            <a:ext cx="2794635"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（二）科学研判形势</a:t>
            </a:r>
            <a:endPar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nvSpPr>
        <p:spPr>
          <a:xfrm>
            <a:off x="942658" y="4194175"/>
            <a:ext cx="2340610" cy="47561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（三）总体要求</a:t>
            </a:r>
            <a:endParaRPr sz="1800" b="1" spc="300" dirty="0">
              <a:solidFill>
                <a:srgbClr val="C0000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pic>
        <p:nvPicPr>
          <p:cNvPr id="2" name="图片 1" descr="logo"/>
          <p:cNvPicPr>
            <a:picLocks noChangeAspect="1"/>
          </p:cNvPicPr>
          <p:nvPr/>
        </p:nvPicPr>
        <p:blipFill>
          <a:blip r:embed="rId2"/>
          <a:stretch>
            <a:fillRect/>
          </a:stretch>
        </p:blipFill>
        <p:spPr>
          <a:xfrm>
            <a:off x="154623" y="963930"/>
            <a:ext cx="496570" cy="385445"/>
          </a:xfrm>
          <a:prstGeom prst="rect">
            <a:avLst/>
          </a:prstGeom>
        </p:spPr>
      </p:pic>
      <p:sp>
        <p:nvSpPr>
          <p:cNvPr id="3" name="文本框 2"/>
          <p:cNvSpPr txBox="1"/>
          <p:nvPr/>
        </p:nvSpPr>
        <p:spPr>
          <a:xfrm>
            <a:off x="936943" y="4865370"/>
            <a:ext cx="282511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（四）构建高质量发展指标体系</a:t>
            </a:r>
            <a:endParaRPr sz="1800" b="1" spc="300" dirty="0">
              <a:solidFill>
                <a:srgbClr val="0070C0"/>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 name="组合 4"/>
          <p:cNvGrpSpPr/>
          <p:nvPr/>
        </p:nvGrpSpPr>
        <p:grpSpPr>
          <a:xfrm>
            <a:off x="380048" y="5032716"/>
            <a:ext cx="662268" cy="173986"/>
            <a:chOff x="5219488" y="4682325"/>
            <a:chExt cx="662268" cy="173986"/>
          </a:xfrm>
        </p:grpSpPr>
        <p:cxnSp>
          <p:nvCxnSpPr>
            <p:cNvPr id="11" name="直接连接符 10"/>
            <p:cNvCxnSpPr/>
            <p:nvPr>
              <p:custDataLst>
                <p:tags r:id="rId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 空心 15"/>
            <p:cNvSpPr/>
            <p:nvPr>
              <p:custDataLst>
                <p:tags r:id="rId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5" name="平行四边形 24"/>
          <p:cNvSpPr>
            <a:spLocks noChangeArrowheads="1"/>
          </p:cNvSpPr>
          <p:nvPr>
            <p:custDataLst>
              <p:tags r:id="rId5"/>
            </p:custDataLst>
          </p:nvPr>
        </p:nvSpPr>
        <p:spPr bwMode="auto">
          <a:xfrm>
            <a:off x="4721225" y="1226185"/>
            <a:ext cx="5850890"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6"/>
            </p:custDataLst>
          </p:nvPr>
        </p:nvSpPr>
        <p:spPr bwMode="auto">
          <a:xfrm>
            <a:off x="4770120" y="1297305"/>
            <a:ext cx="5700395"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27" name="TextBox 15"/>
          <p:cNvSpPr txBox="1"/>
          <p:nvPr>
            <p:custDataLst>
              <p:tags r:id="rId7"/>
            </p:custDataLst>
          </p:nvPr>
        </p:nvSpPr>
        <p:spPr bwMode="auto">
          <a:xfrm>
            <a:off x="4791710" y="1345565"/>
            <a:ext cx="5517515" cy="3987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w="1905">
                  <a:noFill/>
                </a:ln>
                <a:solidFill>
                  <a:srgbClr val="FFFFFF"/>
                </a:solidFill>
                <a:effectLst/>
                <a:uLnTx/>
                <a:uFillTx/>
                <a:latin typeface="微软雅黑" panose="020B0503020204020204" pitchFamily="34" charset="-122"/>
                <a:ea typeface="微软雅黑" panose="020B0503020204020204" pitchFamily="34" charset="-122"/>
                <a:cs typeface="+mn-cs"/>
              </a:rPr>
              <a:t> </a:t>
            </a: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 力争到2027年实现以下目标</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8" name="圆角矩形 10"/>
          <p:cNvGrpSpPr/>
          <p:nvPr/>
        </p:nvGrpSpPr>
        <p:grpSpPr>
          <a:xfrm>
            <a:off x="4114800" y="3375660"/>
            <a:ext cx="6680200" cy="165100"/>
            <a:chOff x="42" y="691"/>
            <a:chExt cx="5676" cy="104"/>
          </a:xfrm>
        </p:grpSpPr>
        <p:pic>
          <p:nvPicPr>
            <p:cNvPr id="14375" name="圆角矩形 10"/>
            <p:cNvPicPr/>
            <p:nvPr>
              <p:custDataLst>
                <p:tags r:id="rId8"/>
              </p:custDataLst>
            </p:nvPr>
          </p:nvPicPr>
          <p:blipFill>
            <a:blip r:embed="rId9"/>
            <a:stretch>
              <a:fillRect/>
            </a:stretch>
          </p:blipFill>
          <p:spPr>
            <a:xfrm>
              <a:off x="42" y="691"/>
              <a:ext cx="5676" cy="104"/>
            </a:xfrm>
            <a:prstGeom prst="rect">
              <a:avLst/>
            </a:prstGeom>
            <a:noFill/>
            <a:ln w="9525">
              <a:noFill/>
            </a:ln>
          </p:spPr>
        </p:pic>
        <p:sp>
          <p:nvSpPr>
            <p:cNvPr id="14376" name="Text Box 8"/>
            <p:cNvSpPr txBox="1"/>
            <p:nvPr>
              <p:custDataLst>
                <p:tags r:id="rId10"/>
              </p:custDataLst>
            </p:nvPr>
          </p:nvSpPr>
          <p:spPr>
            <a:xfrm>
              <a:off x="91" y="739"/>
              <a:ext cx="5578" cy="11"/>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9" name="矩形 8"/>
          <p:cNvSpPr>
            <a:spLocks noChangeArrowheads="1"/>
          </p:cNvSpPr>
          <p:nvPr>
            <p:custDataLst>
              <p:tags r:id="rId11"/>
            </p:custDataLst>
          </p:nvPr>
        </p:nvSpPr>
        <p:spPr bwMode="auto">
          <a:xfrm>
            <a:off x="4158615" y="1939290"/>
            <a:ext cx="6636385" cy="1476375"/>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  4.在煤炭资源综合勘查、非常规天然气调查评价及勘查开发、矿山地质灾害防治、绿色矿山建设、地质灾害防治、地热资源开发利用、采煤沉陷区综合治理、基础工程、管道工程等细分市场形成安徽省煤田地质局品牌，提升市场竞争力     </a:t>
            </a:r>
            <a:endParaRPr kumimoji="0" i="0" u="none" strike="noStrike" kern="1200" cap="none" spc="3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24" name="圆角矩形 13"/>
          <p:cNvGrpSpPr/>
          <p:nvPr/>
        </p:nvGrpSpPr>
        <p:grpSpPr>
          <a:xfrm>
            <a:off x="4115435" y="5164455"/>
            <a:ext cx="6680200" cy="165100"/>
            <a:chOff x="42" y="1486"/>
            <a:chExt cx="5676" cy="104"/>
          </a:xfrm>
        </p:grpSpPr>
        <p:pic>
          <p:nvPicPr>
            <p:cNvPr id="14373" name="圆角矩形 13"/>
            <p:cNvPicPr/>
            <p:nvPr>
              <p:custDataLst>
                <p:tags r:id="rId12"/>
              </p:custDataLst>
            </p:nvPr>
          </p:nvPicPr>
          <p:blipFill>
            <a:blip r:embed="rId9"/>
            <a:stretch>
              <a:fillRect/>
            </a:stretch>
          </p:blipFill>
          <p:spPr>
            <a:xfrm>
              <a:off x="42" y="1486"/>
              <a:ext cx="5676" cy="104"/>
            </a:xfrm>
            <a:prstGeom prst="rect">
              <a:avLst/>
            </a:prstGeom>
            <a:noFill/>
            <a:ln w="9525">
              <a:noFill/>
            </a:ln>
          </p:spPr>
        </p:pic>
        <p:sp>
          <p:nvSpPr>
            <p:cNvPr id="14374" name="Text Box 13"/>
            <p:cNvSpPr txBox="1"/>
            <p:nvPr>
              <p:custDataLst>
                <p:tags r:id="rId13"/>
              </p:custDataLst>
            </p:nvPr>
          </p:nvSpPr>
          <p:spPr>
            <a:xfrm>
              <a:off x="91" y="1532"/>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grpSp>
        <p:nvGrpSpPr>
          <p:cNvPr id="34" name="圆角矩形 24"/>
          <p:cNvGrpSpPr/>
          <p:nvPr/>
        </p:nvGrpSpPr>
        <p:grpSpPr>
          <a:xfrm>
            <a:off x="4115435" y="4501515"/>
            <a:ext cx="6680200" cy="163195"/>
            <a:chOff x="42" y="1091"/>
            <a:chExt cx="5676" cy="103"/>
          </a:xfrm>
        </p:grpSpPr>
        <p:pic>
          <p:nvPicPr>
            <p:cNvPr id="14363" name="圆角矩形 24"/>
            <p:cNvPicPr/>
            <p:nvPr>
              <p:custDataLst>
                <p:tags r:id="rId14"/>
              </p:custDataLst>
            </p:nvPr>
          </p:nvPicPr>
          <p:blipFill>
            <a:blip r:embed="rId15"/>
            <a:stretch>
              <a:fillRect/>
            </a:stretch>
          </p:blipFill>
          <p:spPr>
            <a:xfrm>
              <a:off x="42" y="1091"/>
              <a:ext cx="5676" cy="103"/>
            </a:xfrm>
            <a:prstGeom prst="rect">
              <a:avLst/>
            </a:prstGeom>
            <a:noFill/>
            <a:ln w="9525">
              <a:noFill/>
            </a:ln>
          </p:spPr>
        </p:pic>
        <p:sp>
          <p:nvSpPr>
            <p:cNvPr id="14364" name="Text Box 34"/>
            <p:cNvSpPr txBox="1"/>
            <p:nvPr>
              <p:custDataLst>
                <p:tags r:id="rId16"/>
              </p:custDataLst>
            </p:nvPr>
          </p:nvSpPr>
          <p:spPr>
            <a:xfrm>
              <a:off x="91" y="1136"/>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35" name="矩形 34"/>
          <p:cNvSpPr>
            <a:spLocks noChangeArrowheads="1"/>
          </p:cNvSpPr>
          <p:nvPr>
            <p:custDataLst>
              <p:tags r:id="rId17"/>
            </p:custDataLst>
          </p:nvPr>
        </p:nvSpPr>
        <p:spPr bwMode="auto">
          <a:xfrm>
            <a:off x="4191000" y="3589020"/>
            <a:ext cx="6532245" cy="92202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rPr>
              <a:t> 5.战略性矿产找矿行动实现新突破，预期提交大中型煤炭矿产地2~4处、煤层气矿产地2处，新增煤炭资源量3~4亿吨以上，煤层气资源量50~100亿立方米</a:t>
            </a:r>
            <a:endParaRPr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endParaRPr>
          </a:p>
        </p:txBody>
      </p:sp>
      <p:sp>
        <p:nvSpPr>
          <p:cNvPr id="36" name="矩形 35"/>
          <p:cNvSpPr>
            <a:spLocks noChangeArrowheads="1"/>
          </p:cNvSpPr>
          <p:nvPr>
            <p:custDataLst>
              <p:tags r:id="rId18"/>
            </p:custDataLst>
          </p:nvPr>
        </p:nvSpPr>
        <p:spPr bwMode="auto">
          <a:xfrm>
            <a:off x="4180205" y="4784090"/>
            <a:ext cx="5482590"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sz="2000"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rPr>
              <a:t> 6.研发投入强度：2%~3%</a:t>
            </a:r>
            <a:endParaRPr sz="2000"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endParaRPr>
          </a:p>
        </p:txBody>
      </p:sp>
      <p:grpSp>
        <p:nvGrpSpPr>
          <p:cNvPr id="4" name="圆角矩形 24"/>
          <p:cNvGrpSpPr/>
          <p:nvPr/>
        </p:nvGrpSpPr>
        <p:grpSpPr>
          <a:xfrm>
            <a:off x="4187190" y="5948045"/>
            <a:ext cx="6607810" cy="163195"/>
            <a:chOff x="42" y="1091"/>
            <a:chExt cx="5676" cy="103"/>
          </a:xfrm>
        </p:grpSpPr>
        <p:pic>
          <p:nvPicPr>
            <p:cNvPr id="6" name="圆角矩形 24"/>
            <p:cNvPicPr/>
            <p:nvPr>
              <p:custDataLst>
                <p:tags r:id="rId19"/>
              </p:custDataLst>
            </p:nvPr>
          </p:nvPicPr>
          <p:blipFill>
            <a:blip r:embed="rId15"/>
            <a:stretch>
              <a:fillRect/>
            </a:stretch>
          </p:blipFill>
          <p:spPr>
            <a:xfrm>
              <a:off x="42" y="1091"/>
              <a:ext cx="5676" cy="103"/>
            </a:xfrm>
            <a:prstGeom prst="rect">
              <a:avLst/>
            </a:prstGeom>
            <a:noFill/>
            <a:ln w="9525">
              <a:noFill/>
            </a:ln>
          </p:spPr>
        </p:pic>
        <p:sp>
          <p:nvSpPr>
            <p:cNvPr id="28" name="Text Box 34"/>
            <p:cNvSpPr txBox="1"/>
            <p:nvPr>
              <p:custDataLst>
                <p:tags r:id="rId20"/>
              </p:custDataLst>
            </p:nvPr>
          </p:nvSpPr>
          <p:spPr>
            <a:xfrm>
              <a:off x="91" y="1136"/>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29" name="矩形 28"/>
          <p:cNvSpPr>
            <a:spLocks noChangeArrowheads="1"/>
          </p:cNvSpPr>
          <p:nvPr>
            <p:custDataLst>
              <p:tags r:id="rId21"/>
            </p:custDataLst>
          </p:nvPr>
        </p:nvSpPr>
        <p:spPr bwMode="auto">
          <a:xfrm>
            <a:off x="4186555" y="5528310"/>
            <a:ext cx="6739890" cy="36830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rPr>
              <a:t> 7.确保安全生产，杜绝生产性造成人员死亡的责任事故</a:t>
            </a:r>
            <a:endParaRPr spc="300" noProof="0" dirty="0">
              <a:ln>
                <a:noFill/>
              </a:ln>
              <a:solidFill>
                <a:srgbClr val="0070C0"/>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000" advTm="8000"/>
    </mc:Choice>
    <mc:Fallback>
      <p:transition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300"/>
                                        <p:tgtEl>
                                          <p:spTgt spid="9"/>
                                        </p:tgtEl>
                                      </p:cBhvr>
                                    </p:animEffect>
                                  </p:childTnLst>
                                </p:cTn>
                              </p:par>
                              <p:par>
                                <p:cTn id="8" presetID="1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Effect transition="in" filter="slide(fromBottom)">
                                      <p:cBhvr>
                                        <p:cTn id="10" dur="300"/>
                                        <p:tgtEl>
                                          <p:spTgt spid="35"/>
                                        </p:tgtEl>
                                      </p:cBhvr>
                                    </p:animEffect>
                                  </p:childTnLst>
                                </p:cTn>
                              </p:par>
                              <p:par>
                                <p:cTn id="11" presetID="12" presetClass="entr" presetSubtype="4" fill="hold" grpId="0" nodeType="withEffect">
                                  <p:stCondLst>
                                    <p:cond delay="400"/>
                                  </p:stCondLst>
                                  <p:childTnLst>
                                    <p:set>
                                      <p:cBhvr>
                                        <p:cTn id="12" dur="1" fill="hold">
                                          <p:stCondLst>
                                            <p:cond delay="0"/>
                                          </p:stCondLst>
                                        </p:cTn>
                                        <p:tgtEl>
                                          <p:spTgt spid="36"/>
                                        </p:tgtEl>
                                        <p:attrNameLst>
                                          <p:attrName>style.visibility</p:attrName>
                                        </p:attrNameLst>
                                      </p:cBhvr>
                                      <p:to>
                                        <p:strVal val="visible"/>
                                      </p:to>
                                    </p:set>
                                    <p:animEffect transition="in" filter="slide(fromBottom)">
                                      <p:cBhvr>
                                        <p:cTn id="13" dur="300"/>
                                        <p:tgtEl>
                                          <p:spTgt spid="3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10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0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childTnLst>
                                </p:cTn>
                              </p:par>
                              <p:par>
                                <p:cTn id="27" presetID="12" presetClass="entr" presetSubtype="4" fill="hold" grpId="0" nodeType="withEffect">
                                  <p:stCondLst>
                                    <p:cond delay="200"/>
                                  </p:stCondLst>
                                  <p:childTnLst>
                                    <p:set>
                                      <p:cBhvr>
                                        <p:cTn id="28" dur="1" fill="hold">
                                          <p:stCondLst>
                                            <p:cond delay="0"/>
                                          </p:stCondLst>
                                        </p:cTn>
                                        <p:tgtEl>
                                          <p:spTgt spid="29"/>
                                        </p:tgtEl>
                                        <p:attrNameLst>
                                          <p:attrName>style.visibility</p:attrName>
                                        </p:attrNameLst>
                                      </p:cBhvr>
                                      <p:to>
                                        <p:strVal val="visible"/>
                                      </p:to>
                                    </p:set>
                                    <p:animEffect transition="in" filter="slide(fromBottom)">
                                      <p:cBhvr>
                                        <p:cTn id="29" dur="300"/>
                                        <p:tgtEl>
                                          <p:spTgt spid="29"/>
                                        </p:tgtEl>
                                      </p:cBhvr>
                                    </p:animEffect>
                                  </p:childTnLst>
                                </p:cTn>
                              </p:par>
                              <p:par>
                                <p:cTn id="30" presetID="23" presetClass="entr" presetSubtype="16" fill="hold" nodeType="withEffect">
                                  <p:stCondLst>
                                    <p:cond delay="1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36"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3"/>
          <p:cNvSpPr>
            <a:spLocks noChangeArrowheads="1"/>
          </p:cNvSpPr>
          <p:nvPr/>
        </p:nvSpPr>
        <p:spPr bwMode="auto">
          <a:xfrm>
            <a:off x="0" y="1077595"/>
            <a:ext cx="10861675" cy="5194300"/>
          </a:xfrm>
          <a:prstGeom prst="roundRect">
            <a:avLst>
              <a:gd name="adj" fmla="val 4846"/>
            </a:avLst>
          </a:prstGeom>
          <a:solidFill>
            <a:schemeClr val="bg1">
              <a:lumMod val="95000"/>
              <a:alpha val="67000"/>
            </a:schemeClr>
          </a:solidFill>
          <a:ln w="9525">
            <a:solidFill>
              <a:schemeClr val="bg1">
                <a:lumMod val="50000"/>
              </a:schemeClr>
            </a:solidFill>
            <a:prstDash val="sysDash"/>
            <a:round/>
          </a:ln>
          <a:effectLst>
            <a:outerShdw blurRad="457200" dist="660400" dir="5400000" algn="t" rotWithShape="0">
              <a:prstClr val="black">
                <a:alpha val="23000"/>
              </a:prstClr>
            </a:outerShdw>
          </a:effec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82233" y="863600"/>
            <a:ext cx="6444164" cy="661035"/>
            <a:chOff x="1168192" y="2289998"/>
            <a:chExt cx="7935040" cy="758416"/>
          </a:xfrm>
        </p:grpSpPr>
        <p:grpSp>
          <p:nvGrpSpPr>
            <p:cNvPr id="61" name="组合 60"/>
            <p:cNvGrpSpPr/>
            <p:nvPr/>
          </p:nvGrpSpPr>
          <p:grpSpPr>
            <a:xfrm>
              <a:off x="1452252" y="2383555"/>
              <a:ext cx="7650980" cy="619992"/>
              <a:chOff x="4757369" y="4188620"/>
              <a:chExt cx="10675294" cy="481030"/>
            </a:xfrm>
            <a:effectLst>
              <a:outerShdw blurRad="50800" dist="38100" dir="2700000" algn="tl" rotWithShape="0">
                <a:prstClr val="black">
                  <a:alpha val="40000"/>
                </a:prstClr>
              </a:outerShdw>
            </a:effectLst>
          </p:grpSpPr>
          <p:sp>
            <p:nvSpPr>
              <p:cNvPr id="62" name="圆角矩形 58"/>
              <p:cNvSpPr/>
              <p:nvPr/>
            </p:nvSpPr>
            <p:spPr>
              <a:xfrm>
                <a:off x="4757369" y="4188620"/>
                <a:ext cx="10675294"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3"/>
              <p:cNvSpPr>
                <a:spLocks noChangeArrowheads="1"/>
              </p:cNvSpPr>
              <p:nvPr/>
            </p:nvSpPr>
            <p:spPr bwMode="auto">
              <a:xfrm>
                <a:off x="6185469" y="4225361"/>
                <a:ext cx="7516891"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二、实施“两翼齐飞”战略</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5" name="Oval 16"/>
            <p:cNvSpPr/>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 name="图片 1" descr="logo"/>
          <p:cNvPicPr>
            <a:picLocks noChangeAspect="1"/>
          </p:cNvPicPr>
          <p:nvPr/>
        </p:nvPicPr>
        <p:blipFill>
          <a:blip r:embed="rId1"/>
          <a:stretch>
            <a:fillRect/>
          </a:stretch>
        </p:blipFill>
        <p:spPr>
          <a:xfrm>
            <a:off x="180023" y="963930"/>
            <a:ext cx="496570" cy="385445"/>
          </a:xfrm>
          <a:prstGeom prst="rect">
            <a:avLst/>
          </a:prstGeom>
        </p:spPr>
      </p:pic>
      <p:grpSp>
        <p:nvGrpSpPr>
          <p:cNvPr id="17" name="组合 16"/>
          <p:cNvGrpSpPr/>
          <p:nvPr/>
        </p:nvGrpSpPr>
        <p:grpSpPr>
          <a:xfrm>
            <a:off x="242253" y="3070860"/>
            <a:ext cx="1809750" cy="3115310"/>
            <a:chOff x="3808" y="4260"/>
            <a:chExt cx="2850" cy="4906"/>
          </a:xfrm>
        </p:grpSpPr>
        <p:sp>
          <p:nvSpPr>
            <p:cNvPr id="8" name="Freeform 10"/>
            <p:cNvSpPr>
              <a:spLocks noEditPoints="1"/>
            </p:cNvSpPr>
            <p:nvPr>
              <p:custDataLst>
                <p:tags r:id="rId2"/>
              </p:custDataLst>
            </p:nvPr>
          </p:nvSpPr>
          <p:spPr bwMode="auto">
            <a:xfrm rot="10800000">
              <a:off x="3814" y="4260"/>
              <a:ext cx="2845" cy="2910"/>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C0000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anchor="ctr"/>
            <a:p>
              <a:pPr algn="ctr">
                <a:defRPr/>
              </a:pP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13" name="图片 12" descr="QQ图片20211227151112"/>
            <p:cNvPicPr>
              <a:picLocks noChangeAspect="1"/>
            </p:cNvPicPr>
            <p:nvPr>
              <p:custDataLst>
                <p:tags r:id="rId3"/>
              </p:custDataLst>
            </p:nvPr>
          </p:nvPicPr>
          <p:blipFill>
            <a:blip r:embed="rId4"/>
            <a:stretch>
              <a:fillRect/>
            </a:stretch>
          </p:blipFill>
          <p:spPr>
            <a:xfrm>
              <a:off x="3808" y="7170"/>
              <a:ext cx="2846" cy="1997"/>
            </a:xfrm>
            <a:prstGeom prst="rect">
              <a:avLst/>
            </a:prstGeom>
          </p:spPr>
        </p:pic>
      </p:grpSp>
      <p:sp>
        <p:nvSpPr>
          <p:cNvPr id="25" name="矩形 24"/>
          <p:cNvSpPr>
            <a:spLocks noChangeArrowheads="1"/>
          </p:cNvSpPr>
          <p:nvPr>
            <p:custDataLst>
              <p:tags r:id="rId5"/>
            </p:custDataLst>
          </p:nvPr>
        </p:nvSpPr>
        <p:spPr bwMode="auto">
          <a:xfrm>
            <a:off x="381318" y="3592195"/>
            <a:ext cx="159575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500" b="1">
                <a:solidFill>
                  <a:schemeClr val="bg1"/>
                </a:solidFill>
                <a:latin typeface="微软雅黑" panose="020B0503020204020204" pitchFamily="34" charset="-122"/>
                <a:ea typeface="微软雅黑" panose="020B0503020204020204" pitchFamily="34" charset="-122"/>
              </a:rPr>
              <a:t>做强</a:t>
            </a:r>
            <a:endParaRPr lang="zh-CN" altLang="en-US" sz="3500" b="1">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3500" b="1">
                <a:solidFill>
                  <a:schemeClr val="bg1"/>
                </a:solidFill>
                <a:latin typeface="微软雅黑" panose="020B0503020204020204" pitchFamily="34" charset="-122"/>
                <a:ea typeface="微软雅黑" panose="020B0503020204020204" pitchFamily="34" charset="-122"/>
              </a:rPr>
              <a:t>地勘业</a:t>
            </a:r>
            <a:endParaRPr lang="zh-CN" altLang="en-US" sz="3500" b="1">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387918" y="1636395"/>
            <a:ext cx="1805940" cy="3022600"/>
            <a:chOff x="4670" y="2580"/>
            <a:chExt cx="2844" cy="4760"/>
          </a:xfrm>
        </p:grpSpPr>
        <p:sp>
          <p:nvSpPr>
            <p:cNvPr id="23" name="Freeform 10"/>
            <p:cNvSpPr>
              <a:spLocks noEditPoints="1"/>
            </p:cNvSpPr>
            <p:nvPr>
              <p:custDataLst>
                <p:tags r:id="rId6"/>
              </p:custDataLst>
            </p:nvPr>
          </p:nvSpPr>
          <p:spPr bwMode="auto">
            <a:xfrm>
              <a:off x="4670" y="4526"/>
              <a:ext cx="2845" cy="2815"/>
            </a:xfrm>
            <a:custGeom>
              <a:avLst/>
              <a:gdLst>
                <a:gd name="T0" fmla="*/ 1868488 w 2333"/>
                <a:gd name="T1" fmla="*/ 0 h 1818"/>
                <a:gd name="T2" fmla="*/ 1868488 w 2333"/>
                <a:gd name="T3" fmla="*/ 1092205 h 1818"/>
                <a:gd name="T4" fmla="*/ 933844 w 2333"/>
                <a:gd name="T5" fmla="*/ 1455739 h 1818"/>
                <a:gd name="T6" fmla="*/ 0 w 2333"/>
                <a:gd name="T7" fmla="*/ 1092205 h 1818"/>
                <a:gd name="T8" fmla="*/ 0 w 2333"/>
                <a:gd name="T9" fmla="*/ 0 h 1818"/>
                <a:gd name="T10" fmla="*/ 1868488 w 2333"/>
                <a:gd name="T11" fmla="*/ 0 h 1818"/>
                <a:gd name="T12" fmla="*/ 933844 w 2333"/>
                <a:gd name="T13" fmla="*/ 0 h 1818"/>
                <a:gd name="T14" fmla="*/ 0 60000 65536"/>
                <a:gd name="T15" fmla="*/ 0 60000 65536"/>
                <a:gd name="T16" fmla="*/ 0 60000 65536"/>
                <a:gd name="T17" fmla="*/ 0 60000 65536"/>
                <a:gd name="T18" fmla="*/ 0 60000 65536"/>
                <a:gd name="T19" fmla="*/ 0 60000 65536"/>
                <a:gd name="T20" fmla="*/ 0 60000 65536"/>
                <a:gd name="T21" fmla="*/ 0 w 2333"/>
                <a:gd name="T22" fmla="*/ 0 h 1818"/>
                <a:gd name="T23" fmla="*/ 2333 w 2333"/>
                <a:gd name="T24" fmla="*/ 1818 h 18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3" h="1818">
                  <a:moveTo>
                    <a:pt x="2333" y="0"/>
                  </a:moveTo>
                  <a:lnTo>
                    <a:pt x="2333" y="1364"/>
                  </a:lnTo>
                  <a:lnTo>
                    <a:pt x="1166" y="1818"/>
                  </a:lnTo>
                  <a:lnTo>
                    <a:pt x="0" y="1364"/>
                  </a:lnTo>
                  <a:lnTo>
                    <a:pt x="0" y="0"/>
                  </a:lnTo>
                  <a:lnTo>
                    <a:pt x="2333" y="0"/>
                  </a:lnTo>
                  <a:close/>
                  <a:moveTo>
                    <a:pt x="1166" y="0"/>
                  </a:moveTo>
                </a:path>
              </a:pathLst>
            </a:custGeom>
            <a:solidFill>
              <a:srgbClr val="C00000"/>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anchor="ctr"/>
            <a:p>
              <a:pPr algn="ctr">
                <a:defRPr/>
              </a:pPr>
              <a:endParaRPr lang="zh-CN" altLang="en-US" sz="3500" b="1" dirty="0">
                <a:solidFill>
                  <a:schemeClr val="bg1"/>
                </a:solidFill>
                <a:latin typeface="微软雅黑" panose="020B0503020204020204" pitchFamily="34" charset="-122"/>
                <a:ea typeface="微软雅黑" panose="020B0503020204020204" pitchFamily="34" charset="-122"/>
              </a:endParaRPr>
            </a:p>
          </p:txBody>
        </p:sp>
        <p:pic>
          <p:nvPicPr>
            <p:cNvPr id="4" name="图片 3" descr="u=2388549669,3841960970&amp;fm=253&amp;fmt=auto&amp;app=138&amp;f=JPEG.webp"/>
            <p:cNvPicPr>
              <a:picLocks noChangeAspect="1"/>
            </p:cNvPicPr>
            <p:nvPr/>
          </p:nvPicPr>
          <p:blipFill>
            <a:blip r:embed="rId7"/>
            <a:stretch>
              <a:fillRect/>
            </a:stretch>
          </p:blipFill>
          <p:spPr>
            <a:xfrm>
              <a:off x="4670" y="2580"/>
              <a:ext cx="2845" cy="1943"/>
            </a:xfrm>
            <a:prstGeom prst="rect">
              <a:avLst/>
            </a:prstGeom>
          </p:spPr>
        </p:pic>
      </p:grpSp>
      <p:sp>
        <p:nvSpPr>
          <p:cNvPr id="3" name="矩形 2"/>
          <p:cNvSpPr>
            <a:spLocks noChangeArrowheads="1"/>
          </p:cNvSpPr>
          <p:nvPr>
            <p:custDataLst>
              <p:tags r:id="rId8"/>
            </p:custDataLst>
          </p:nvPr>
        </p:nvSpPr>
        <p:spPr bwMode="auto">
          <a:xfrm>
            <a:off x="2460308" y="3021330"/>
            <a:ext cx="166624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500" b="1">
                <a:solidFill>
                  <a:schemeClr val="bg1"/>
                </a:solidFill>
                <a:latin typeface="微软雅黑" panose="020B0503020204020204" pitchFamily="34" charset="-122"/>
                <a:ea typeface="微软雅黑" panose="020B0503020204020204" pitchFamily="34" charset="-122"/>
              </a:rPr>
              <a:t>做精</a:t>
            </a:r>
            <a:endParaRPr lang="zh-CN" altLang="en-US" sz="3500" b="1">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3500" b="1">
                <a:solidFill>
                  <a:schemeClr val="bg1"/>
                </a:solidFill>
                <a:latin typeface="微软雅黑" panose="020B0503020204020204" pitchFamily="34" charset="-122"/>
                <a:ea typeface="微软雅黑" panose="020B0503020204020204" pitchFamily="34" charset="-122"/>
              </a:rPr>
              <a:t>建筑业</a:t>
            </a:r>
            <a:endParaRPr lang="zh-CN" altLang="en-US" sz="3500" b="1">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394200" y="1636395"/>
            <a:ext cx="6189980" cy="4551045"/>
          </a:xfrm>
          <a:prstGeom prst="rect">
            <a:avLst/>
          </a:prstGeom>
          <a:noFill/>
          <a:ln w="28575" cmpd="sng">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a:p>
        </p:txBody>
      </p:sp>
      <p:sp>
        <p:nvSpPr>
          <p:cNvPr id="30" name="文本框 29"/>
          <p:cNvSpPr txBox="1"/>
          <p:nvPr/>
        </p:nvSpPr>
        <p:spPr>
          <a:xfrm>
            <a:off x="4393883" y="1953895"/>
            <a:ext cx="6189980" cy="4081145"/>
          </a:xfrm>
          <a:prstGeom prst="rect">
            <a:avLst/>
          </a:prstGeom>
          <a:noFill/>
        </p:spPr>
        <p:txBody>
          <a:bodyPr wrap="square" rtlCol="0">
            <a:noAutofit/>
          </a:bodyPr>
          <a:p>
            <a:pPr algn="l">
              <a:lnSpc>
                <a:spcPct val="150000"/>
              </a:lnSpc>
              <a:buClrTx/>
              <a:buSzTx/>
              <a:buFontTx/>
            </a:pPr>
            <a:r>
              <a:rPr sz="23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始终牢记“国之大者”，坚定贯彻习近平总书记给山东省地矿局第六地质大队回信精神，聚焦“三大服务”（</a:t>
            </a:r>
            <a:r>
              <a:rPr sz="23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服务能源资源安全、服务保障矿山安全高效绿色智能开采、服务生态文明建设和自然资源管理中心工作</a:t>
            </a:r>
            <a:r>
              <a:rPr sz="23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）方向，持续提升地质服务能力，不断拓展地质服务领域。</a:t>
            </a:r>
            <a:endParaRPr sz="23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7" name="文本框 6"/>
          <p:cNvSpPr txBox="1"/>
          <p:nvPr>
            <p:custDataLst>
              <p:tags r:id="rId9"/>
            </p:custDataLst>
          </p:nvPr>
        </p:nvSpPr>
        <p:spPr>
          <a:xfrm>
            <a:off x="4393883" y="1762125"/>
            <a:ext cx="6092190" cy="4081145"/>
          </a:xfrm>
          <a:prstGeom prst="rect">
            <a:avLst/>
          </a:prstGeom>
          <a:noFill/>
        </p:spPr>
        <p:txBody>
          <a:bodyPr wrap="square" rtlCol="0">
            <a:noAutofit/>
          </a:bodyPr>
          <a:p>
            <a:pPr algn="l">
              <a:lnSpc>
                <a:spcPct val="150000"/>
              </a:lnSpc>
              <a:buClrTx/>
              <a:buSzTx/>
              <a:buFontTx/>
            </a:pPr>
            <a:r>
              <a:rPr sz="23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以建筑工程为核心业务，提升盈利能力；以房地产为资本型业务，提高投资回报率；以资产运营为资产型业务，提高两淮控股集团资产利用率和经营效益，形成“三位一体”（</a:t>
            </a:r>
            <a:r>
              <a:rPr sz="23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建筑工程、地产开发、资产运营</a:t>
            </a:r>
            <a:r>
              <a:rPr sz="23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）的业务布局。到2027年，两淮控股集团实现年收入目标10亿元，实现年利润2800万元。 </a:t>
            </a:r>
            <a:endParaRPr sz="23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500"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500"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3" presetClass="entr" presetSubtype="1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par>
                                <p:cTn id="18" presetID="12" presetClass="exit" presetSubtype="4" fill="hold" grpId="1" nodeType="withEffect">
                                  <p:stCondLst>
                                    <p:cond delay="5000"/>
                                  </p:stCondLst>
                                  <p:childTnLst>
                                    <p:anim calcmode="lin" valueType="num">
                                      <p:cBhvr additive="base">
                                        <p:cTn id="19" dur="500"/>
                                        <p:tgtEl>
                                          <p:spTgt spid="30"/>
                                        </p:tgtEl>
                                        <p:attrNameLst>
                                          <p:attrName>ppt_y</p:attrName>
                                        </p:attrNameLst>
                                      </p:cBhvr>
                                      <p:tavLst>
                                        <p:tav tm="0">
                                          <p:val>
                                            <p:strVal val="#ppt_y"/>
                                          </p:val>
                                        </p:tav>
                                        <p:tav tm="100000">
                                          <p:val>
                                            <p:strVal val="#ppt_y+#ppt_h*1.125000"/>
                                          </p:val>
                                        </p:tav>
                                      </p:tavLst>
                                    </p:anim>
                                    <p:animEffect transition="out" filter="wipe(down)">
                                      <p:cBhvr>
                                        <p:cTn id="20" dur="500"/>
                                        <p:tgtEl>
                                          <p:spTgt spid="30"/>
                                        </p:tgtEl>
                                      </p:cBhvr>
                                    </p:animEffect>
                                    <p:set>
                                      <p:cBhvr>
                                        <p:cTn id="21" dur="1" fill="hold">
                                          <p:stCondLst>
                                            <p:cond delay="499"/>
                                          </p:stCondLst>
                                        </p:cTn>
                                        <p:tgtEl>
                                          <p:spTgt spid="30"/>
                                        </p:tgtEl>
                                        <p:attrNameLst>
                                          <p:attrName>style.visibility</p:attrName>
                                        </p:attrNameLst>
                                      </p:cBhvr>
                                      <p:to>
                                        <p:strVal val="hidden"/>
                                      </p:to>
                                    </p:set>
                                  </p:childTnLst>
                                </p:cTn>
                              </p:par>
                            </p:childTnLst>
                          </p:cTn>
                        </p:par>
                        <p:par>
                          <p:cTn id="22" fill="hold">
                            <p:stCondLst>
                              <p:cond delay="500"/>
                            </p:stCondLst>
                            <p:childTnLst>
                              <p:par>
                                <p:cTn id="23" presetID="3" presetClass="entr" presetSubtype="1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635" y="1109980"/>
            <a:ext cx="10963910" cy="4956810"/>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8" name="组合 607"/>
          <p:cNvGrpSpPr/>
          <p:nvPr/>
        </p:nvGrpSpPr>
        <p:grpSpPr>
          <a:xfrm>
            <a:off x="6036945" y="1349375"/>
            <a:ext cx="4756150" cy="4717415"/>
            <a:chOff x="5034682" y="-16624"/>
            <a:chExt cx="6977956" cy="6940135"/>
          </a:xfrm>
        </p:grpSpPr>
        <p:grpSp>
          <p:nvGrpSpPr>
            <p:cNvPr id="330" name="组合 329"/>
            <p:cNvGrpSpPr/>
            <p:nvPr/>
          </p:nvGrpSpPr>
          <p:grpSpPr>
            <a:xfrm>
              <a:off x="5034682" y="-16624"/>
              <a:ext cx="6977956" cy="6940135"/>
              <a:chOff x="3776560" y="-12472"/>
              <a:chExt cx="5235082" cy="5206708"/>
            </a:xfrm>
          </p:grpSpPr>
          <p:sp>
            <p:nvSpPr>
              <p:cNvPr id="331" name="AutoShape 8"/>
              <p:cNvSpPr/>
              <p:nvPr>
                <p:custDataLst>
                  <p:tags r:id="rId2"/>
                </p:custDataLst>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2" name="AutoShape 11"/>
              <p:cNvSpPr/>
              <p:nvPr>
                <p:custDataLst>
                  <p:tags r:id="rId3"/>
                </p:custDataLst>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3" name="AutoShape 12"/>
              <p:cNvSpPr/>
              <p:nvPr>
                <p:custDataLst>
                  <p:tags r:id="rId4"/>
                </p:custDataLst>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4" name="AutoShape 13"/>
              <p:cNvSpPr/>
              <p:nvPr>
                <p:custDataLst>
                  <p:tags r:id="rId5"/>
                </p:custDataLst>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5" name="AutoShape 16"/>
              <p:cNvSpPr/>
              <p:nvPr>
                <p:custDataLst>
                  <p:tags r:id="rId6"/>
                </p:custDataLst>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6" name="AutoShape 18"/>
              <p:cNvSpPr/>
              <p:nvPr>
                <p:custDataLst>
                  <p:tags r:id="rId7"/>
                </p:custDataLst>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7" name="AutoShape 19"/>
              <p:cNvSpPr/>
              <p:nvPr>
                <p:custDataLst>
                  <p:tags r:id="rId8"/>
                </p:custDataLst>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8" name="AutoShape 20"/>
              <p:cNvSpPr/>
              <p:nvPr>
                <p:custDataLst>
                  <p:tags r:id="rId9"/>
                </p:custDataLst>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39" name="AutoShape 21"/>
              <p:cNvSpPr/>
              <p:nvPr>
                <p:custDataLst>
                  <p:tags r:id="rId10"/>
                </p:custDataLst>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0" name="AutoShape 22"/>
              <p:cNvSpPr/>
              <p:nvPr>
                <p:custDataLst>
                  <p:tags r:id="rId11"/>
                </p:custDataLst>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1" name="AutoShape 23"/>
              <p:cNvSpPr/>
              <p:nvPr>
                <p:custDataLst>
                  <p:tags r:id="rId12"/>
                </p:custDataLst>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2" name="AutoShape 24"/>
              <p:cNvSpPr/>
              <p:nvPr>
                <p:custDataLst>
                  <p:tags r:id="rId13"/>
                </p:custDataLst>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3" name="AutoShape 25"/>
              <p:cNvSpPr/>
              <p:nvPr>
                <p:custDataLst>
                  <p:tags r:id="rId14"/>
                </p:custDataLst>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4" name="AutoShape 29"/>
              <p:cNvSpPr/>
              <p:nvPr>
                <p:custDataLst>
                  <p:tags r:id="rId15"/>
                </p:custDataLst>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5" name="AutoShape 30"/>
              <p:cNvSpPr/>
              <p:nvPr>
                <p:custDataLst>
                  <p:tags r:id="rId16"/>
                </p:custDataLst>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6" name="AutoShape 31"/>
              <p:cNvSpPr/>
              <p:nvPr>
                <p:custDataLst>
                  <p:tags r:id="rId17"/>
                </p:custDataLst>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7" name="AutoShape 34"/>
              <p:cNvSpPr/>
              <p:nvPr>
                <p:custDataLst>
                  <p:tags r:id="rId18"/>
                </p:custDataLst>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8" name="AutoShape 35"/>
              <p:cNvSpPr/>
              <p:nvPr>
                <p:custDataLst>
                  <p:tags r:id="rId19"/>
                </p:custDataLst>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49" name="AutoShape 36"/>
              <p:cNvSpPr/>
              <p:nvPr>
                <p:custDataLst>
                  <p:tags r:id="rId20"/>
                </p:custDataLst>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0" name="AutoShape 38"/>
              <p:cNvSpPr/>
              <p:nvPr>
                <p:custDataLst>
                  <p:tags r:id="rId21"/>
                </p:custDataLst>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1" name="AutoShape 39"/>
              <p:cNvSpPr/>
              <p:nvPr>
                <p:custDataLst>
                  <p:tags r:id="rId22"/>
                </p:custDataLst>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2" name="AutoShape 41"/>
              <p:cNvSpPr/>
              <p:nvPr>
                <p:custDataLst>
                  <p:tags r:id="rId23"/>
                </p:custDataLst>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3" name="AutoShape 42"/>
              <p:cNvSpPr/>
              <p:nvPr>
                <p:custDataLst>
                  <p:tags r:id="rId24"/>
                </p:custDataLst>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4" name="AutoShape 43"/>
              <p:cNvSpPr/>
              <p:nvPr>
                <p:custDataLst>
                  <p:tags r:id="rId25"/>
                </p:custDataLst>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5" name="AutoShape 44"/>
              <p:cNvSpPr/>
              <p:nvPr>
                <p:custDataLst>
                  <p:tags r:id="rId26"/>
                </p:custDataLst>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6" name="AutoShape 46"/>
              <p:cNvSpPr/>
              <p:nvPr>
                <p:custDataLst>
                  <p:tags r:id="rId27"/>
                </p:custDataLst>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7" name="AutoShape 47"/>
              <p:cNvSpPr/>
              <p:nvPr>
                <p:custDataLst>
                  <p:tags r:id="rId28"/>
                </p:custDataLst>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8" name="AutoShape 48"/>
              <p:cNvSpPr/>
              <p:nvPr>
                <p:custDataLst>
                  <p:tags r:id="rId29"/>
                </p:custDataLst>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59" name="AutoShape 49"/>
              <p:cNvSpPr/>
              <p:nvPr>
                <p:custDataLst>
                  <p:tags r:id="rId30"/>
                </p:custDataLst>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0" name="AutoShape 50"/>
              <p:cNvSpPr/>
              <p:nvPr>
                <p:custDataLst>
                  <p:tags r:id="rId31"/>
                </p:custDataLst>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1" name="AutoShape 51"/>
              <p:cNvSpPr/>
              <p:nvPr>
                <p:custDataLst>
                  <p:tags r:id="rId32"/>
                </p:custDataLst>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2" name="AutoShape 52"/>
              <p:cNvSpPr/>
              <p:nvPr>
                <p:custDataLst>
                  <p:tags r:id="rId33"/>
                </p:custDataLst>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3" name="AutoShape 53"/>
              <p:cNvSpPr/>
              <p:nvPr>
                <p:custDataLst>
                  <p:tags r:id="rId34"/>
                </p:custDataLst>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4" name="AutoShape 54"/>
              <p:cNvSpPr/>
              <p:nvPr>
                <p:custDataLst>
                  <p:tags r:id="rId35"/>
                </p:custDataLst>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5" name="AutoShape 55"/>
              <p:cNvSpPr/>
              <p:nvPr>
                <p:custDataLst>
                  <p:tags r:id="rId36"/>
                </p:custDataLst>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6" name="AutoShape 56"/>
              <p:cNvSpPr/>
              <p:nvPr>
                <p:custDataLst>
                  <p:tags r:id="rId37"/>
                </p:custDataLst>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7" name="AutoShape 57"/>
              <p:cNvSpPr/>
              <p:nvPr>
                <p:custDataLst>
                  <p:tags r:id="rId38"/>
                </p:custDataLst>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8" name="AutoShape 58"/>
              <p:cNvSpPr/>
              <p:nvPr>
                <p:custDataLst>
                  <p:tags r:id="rId39"/>
                </p:custDataLst>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69" name="AutoShape 59"/>
              <p:cNvSpPr/>
              <p:nvPr>
                <p:custDataLst>
                  <p:tags r:id="rId40"/>
                </p:custDataLst>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0" name="AutoShape 60"/>
              <p:cNvSpPr/>
              <p:nvPr>
                <p:custDataLst>
                  <p:tags r:id="rId41"/>
                </p:custDataLst>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1" name="AutoShape 61"/>
              <p:cNvSpPr/>
              <p:nvPr>
                <p:custDataLst>
                  <p:tags r:id="rId42"/>
                </p:custDataLst>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2" name="AutoShape 62"/>
              <p:cNvSpPr/>
              <p:nvPr>
                <p:custDataLst>
                  <p:tags r:id="rId43"/>
                </p:custDataLst>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3" name="AutoShape 63"/>
              <p:cNvSpPr/>
              <p:nvPr>
                <p:custDataLst>
                  <p:tags r:id="rId44"/>
                </p:custDataLst>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4" name="AutoShape 64"/>
              <p:cNvSpPr/>
              <p:nvPr>
                <p:custDataLst>
                  <p:tags r:id="rId45"/>
                </p:custDataLst>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5" name="AutoShape 65"/>
              <p:cNvSpPr/>
              <p:nvPr>
                <p:custDataLst>
                  <p:tags r:id="rId46"/>
                </p:custDataLst>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6" name="AutoShape 66"/>
              <p:cNvSpPr/>
              <p:nvPr>
                <p:custDataLst>
                  <p:tags r:id="rId47"/>
                </p:custDataLst>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7" name="AutoShape 67"/>
              <p:cNvSpPr/>
              <p:nvPr>
                <p:custDataLst>
                  <p:tags r:id="rId48"/>
                </p:custDataLst>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8" name="AutoShape 68"/>
              <p:cNvSpPr/>
              <p:nvPr>
                <p:custDataLst>
                  <p:tags r:id="rId49"/>
                </p:custDataLst>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79" name="AutoShape 69"/>
              <p:cNvSpPr/>
              <p:nvPr>
                <p:custDataLst>
                  <p:tags r:id="rId50"/>
                </p:custDataLst>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0" name="AutoShape 71"/>
              <p:cNvSpPr/>
              <p:nvPr>
                <p:custDataLst>
                  <p:tags r:id="rId51"/>
                </p:custDataLst>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1" name="AutoShape 72"/>
              <p:cNvSpPr/>
              <p:nvPr>
                <p:custDataLst>
                  <p:tags r:id="rId52"/>
                </p:custDataLst>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2" name="AutoShape 73"/>
              <p:cNvSpPr/>
              <p:nvPr>
                <p:custDataLst>
                  <p:tags r:id="rId53"/>
                </p:custDataLst>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3" name="AutoShape 74"/>
              <p:cNvSpPr/>
              <p:nvPr>
                <p:custDataLst>
                  <p:tags r:id="rId54"/>
                </p:custDataLst>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4" name="AutoShape 75"/>
              <p:cNvSpPr/>
              <p:nvPr>
                <p:custDataLst>
                  <p:tags r:id="rId55"/>
                </p:custDataLst>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5" name="AutoShape 76"/>
              <p:cNvSpPr/>
              <p:nvPr>
                <p:custDataLst>
                  <p:tags r:id="rId56"/>
                </p:custDataLst>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6" name="AutoShape 77"/>
              <p:cNvSpPr/>
              <p:nvPr>
                <p:custDataLst>
                  <p:tags r:id="rId57"/>
                </p:custDataLst>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7" name="AutoShape 81"/>
              <p:cNvSpPr/>
              <p:nvPr>
                <p:custDataLst>
                  <p:tags r:id="rId58"/>
                </p:custDataLst>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8" name="AutoShape 82"/>
              <p:cNvSpPr/>
              <p:nvPr>
                <p:custDataLst>
                  <p:tags r:id="rId59"/>
                </p:custDataLst>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89" name="AutoShape 83"/>
              <p:cNvSpPr/>
              <p:nvPr>
                <p:custDataLst>
                  <p:tags r:id="rId60"/>
                </p:custDataLst>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0" name="AutoShape 84"/>
              <p:cNvSpPr/>
              <p:nvPr>
                <p:custDataLst>
                  <p:tags r:id="rId61"/>
                </p:custDataLst>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1" name="AutoShape 85"/>
              <p:cNvSpPr/>
              <p:nvPr>
                <p:custDataLst>
                  <p:tags r:id="rId62"/>
                </p:custDataLst>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2" name="AutoShape 86"/>
              <p:cNvSpPr/>
              <p:nvPr>
                <p:custDataLst>
                  <p:tags r:id="rId63"/>
                </p:custDataLst>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3" name="AutoShape 88"/>
              <p:cNvSpPr/>
              <p:nvPr>
                <p:custDataLst>
                  <p:tags r:id="rId64"/>
                </p:custDataLst>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4" name="AutoShape 89"/>
              <p:cNvSpPr/>
              <p:nvPr>
                <p:custDataLst>
                  <p:tags r:id="rId65"/>
                </p:custDataLst>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5" name="AutoShape 90"/>
              <p:cNvSpPr/>
              <p:nvPr>
                <p:custDataLst>
                  <p:tags r:id="rId66"/>
                </p:custDataLst>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6" name="AutoShape 91"/>
              <p:cNvSpPr/>
              <p:nvPr>
                <p:custDataLst>
                  <p:tags r:id="rId67"/>
                </p:custDataLst>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7" name="AutoShape 93"/>
              <p:cNvSpPr/>
              <p:nvPr>
                <p:custDataLst>
                  <p:tags r:id="rId68"/>
                </p:custDataLst>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8" name="AutoShape 95"/>
              <p:cNvSpPr/>
              <p:nvPr>
                <p:custDataLst>
                  <p:tags r:id="rId69"/>
                </p:custDataLst>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399" name="AutoShape 100"/>
              <p:cNvSpPr/>
              <p:nvPr>
                <p:custDataLst>
                  <p:tags r:id="rId70"/>
                </p:custDataLst>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0" name="AutoShape 101"/>
              <p:cNvSpPr/>
              <p:nvPr>
                <p:custDataLst>
                  <p:tags r:id="rId71"/>
                </p:custDataLst>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1" name="AutoShape 102"/>
              <p:cNvSpPr/>
              <p:nvPr>
                <p:custDataLst>
                  <p:tags r:id="rId72"/>
                </p:custDataLst>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2" name="AutoShape 103"/>
              <p:cNvSpPr/>
              <p:nvPr>
                <p:custDataLst>
                  <p:tags r:id="rId73"/>
                </p:custDataLst>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3" name="AutoShape 104"/>
              <p:cNvSpPr/>
              <p:nvPr>
                <p:custDataLst>
                  <p:tags r:id="rId74"/>
                </p:custDataLst>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4" name="AutoShape 105"/>
              <p:cNvSpPr/>
              <p:nvPr>
                <p:custDataLst>
                  <p:tags r:id="rId75"/>
                </p:custDataLst>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5" name="AutoShape 106"/>
              <p:cNvSpPr/>
              <p:nvPr>
                <p:custDataLst>
                  <p:tags r:id="rId76"/>
                </p:custDataLst>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6" name="AutoShape 107"/>
              <p:cNvSpPr/>
              <p:nvPr>
                <p:custDataLst>
                  <p:tags r:id="rId77"/>
                </p:custDataLst>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7" name="AutoShape 111"/>
              <p:cNvSpPr/>
              <p:nvPr>
                <p:custDataLst>
                  <p:tags r:id="rId78"/>
                </p:custDataLst>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8" name="AutoShape 112"/>
              <p:cNvSpPr/>
              <p:nvPr>
                <p:custDataLst>
                  <p:tags r:id="rId79"/>
                </p:custDataLst>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09" name="AutoShape 113"/>
              <p:cNvSpPr/>
              <p:nvPr>
                <p:custDataLst>
                  <p:tags r:id="rId80"/>
                </p:custDataLst>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0" name="AutoShape 114"/>
              <p:cNvSpPr/>
              <p:nvPr>
                <p:custDataLst>
                  <p:tags r:id="rId81"/>
                </p:custDataLst>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1" name="AutoShape 115"/>
              <p:cNvSpPr/>
              <p:nvPr>
                <p:custDataLst>
                  <p:tags r:id="rId82"/>
                </p:custDataLst>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2" name="AutoShape 116"/>
              <p:cNvSpPr/>
              <p:nvPr>
                <p:custDataLst>
                  <p:tags r:id="rId83"/>
                </p:custDataLst>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3" name="AutoShape 117"/>
              <p:cNvSpPr/>
              <p:nvPr>
                <p:custDataLst>
                  <p:tags r:id="rId84"/>
                </p:custDataLst>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4" name="AutoShape 118"/>
              <p:cNvSpPr/>
              <p:nvPr>
                <p:custDataLst>
                  <p:tags r:id="rId85"/>
                </p:custDataLst>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5" name="AutoShape 119"/>
              <p:cNvSpPr/>
              <p:nvPr>
                <p:custDataLst>
                  <p:tags r:id="rId86"/>
                </p:custDataLst>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6" name="AutoShape 120"/>
              <p:cNvSpPr/>
              <p:nvPr>
                <p:custDataLst>
                  <p:tags r:id="rId87"/>
                </p:custDataLst>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7" name="AutoShape 122"/>
              <p:cNvSpPr/>
              <p:nvPr>
                <p:custDataLst>
                  <p:tags r:id="rId88"/>
                </p:custDataLst>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8" name="AutoShape 123"/>
              <p:cNvSpPr/>
              <p:nvPr>
                <p:custDataLst>
                  <p:tags r:id="rId89"/>
                </p:custDataLst>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19" name="AutoShape 124"/>
              <p:cNvSpPr/>
              <p:nvPr>
                <p:custDataLst>
                  <p:tags r:id="rId90"/>
                </p:custDataLst>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0" name="AutoShape 127"/>
              <p:cNvSpPr/>
              <p:nvPr>
                <p:custDataLst>
                  <p:tags r:id="rId91"/>
                </p:custDataLst>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1" name="AutoShape 128"/>
              <p:cNvSpPr/>
              <p:nvPr>
                <p:custDataLst>
                  <p:tags r:id="rId92"/>
                </p:custDataLst>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2" name="AutoShape 129"/>
              <p:cNvSpPr/>
              <p:nvPr>
                <p:custDataLst>
                  <p:tags r:id="rId93"/>
                </p:custDataLst>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3" name="AutoShape 130"/>
              <p:cNvSpPr/>
              <p:nvPr>
                <p:custDataLst>
                  <p:tags r:id="rId94"/>
                </p:custDataLst>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4" name="AutoShape 131"/>
              <p:cNvSpPr/>
              <p:nvPr>
                <p:custDataLst>
                  <p:tags r:id="rId95"/>
                </p:custDataLst>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5" name="AutoShape 132"/>
              <p:cNvSpPr/>
              <p:nvPr>
                <p:custDataLst>
                  <p:tags r:id="rId96"/>
                </p:custDataLst>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6" name="AutoShape 133"/>
              <p:cNvSpPr/>
              <p:nvPr>
                <p:custDataLst>
                  <p:tags r:id="rId97"/>
                </p:custDataLst>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7" name="AutoShape 134"/>
              <p:cNvSpPr/>
              <p:nvPr>
                <p:custDataLst>
                  <p:tags r:id="rId98"/>
                </p:custDataLst>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8" name="AutoShape 135"/>
              <p:cNvSpPr/>
              <p:nvPr>
                <p:custDataLst>
                  <p:tags r:id="rId99"/>
                </p:custDataLst>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29" name="AutoShape 136"/>
              <p:cNvSpPr/>
              <p:nvPr>
                <p:custDataLst>
                  <p:tags r:id="rId100"/>
                </p:custDataLst>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0" name="AutoShape 137"/>
              <p:cNvSpPr/>
              <p:nvPr>
                <p:custDataLst>
                  <p:tags r:id="rId101"/>
                </p:custDataLst>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1" name="AutoShape 138"/>
              <p:cNvSpPr/>
              <p:nvPr>
                <p:custDataLst>
                  <p:tags r:id="rId102"/>
                </p:custDataLst>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2" name="AutoShape 139"/>
              <p:cNvSpPr/>
              <p:nvPr>
                <p:custDataLst>
                  <p:tags r:id="rId103"/>
                </p:custDataLst>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3" name="AutoShape 140"/>
              <p:cNvSpPr/>
              <p:nvPr>
                <p:custDataLst>
                  <p:tags r:id="rId104"/>
                </p:custDataLst>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4" name="AutoShape 141"/>
              <p:cNvSpPr/>
              <p:nvPr>
                <p:custDataLst>
                  <p:tags r:id="rId105"/>
                </p:custDataLst>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5" name="AutoShape 142"/>
              <p:cNvSpPr/>
              <p:nvPr>
                <p:custDataLst>
                  <p:tags r:id="rId106"/>
                </p:custDataLst>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6" name="AutoShape 143"/>
              <p:cNvSpPr/>
              <p:nvPr>
                <p:custDataLst>
                  <p:tags r:id="rId107"/>
                </p:custDataLst>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7" name="AutoShape 144"/>
              <p:cNvSpPr/>
              <p:nvPr>
                <p:custDataLst>
                  <p:tags r:id="rId108"/>
                </p:custDataLst>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38" name="AutoShape 145"/>
              <p:cNvSpPr/>
              <p:nvPr>
                <p:custDataLst>
                  <p:tags r:id="rId109"/>
                </p:custDataLst>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nvGrpSpPr>
              <p:cNvPr id="439" name="Group 148"/>
              <p:cNvGrpSpPr/>
              <p:nvPr/>
            </p:nvGrpSpPr>
            <p:grpSpPr bwMode="auto">
              <a:xfrm>
                <a:off x="7075087" y="3307336"/>
                <a:ext cx="349360" cy="417636"/>
                <a:chOff x="0" y="0"/>
                <a:chExt cx="394" cy="471"/>
              </a:xfrm>
              <a:solidFill>
                <a:srgbClr val="7F7F7F">
                  <a:lumMod val="50000"/>
                </a:srgbClr>
              </a:solidFill>
            </p:grpSpPr>
            <p:sp>
              <p:nvSpPr>
                <p:cNvPr id="560" name="AutoShape 146"/>
                <p:cNvSpPr/>
                <p:nvPr>
                  <p:custDataLst>
                    <p:tags r:id="rId110"/>
                  </p:custDataLst>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61" name="AutoShape 147"/>
                <p:cNvSpPr/>
                <p:nvPr>
                  <p:custDataLst>
                    <p:tags r:id="rId111"/>
                  </p:custDataLst>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0" name="Group 154"/>
              <p:cNvGrpSpPr/>
              <p:nvPr/>
            </p:nvGrpSpPr>
            <p:grpSpPr bwMode="auto">
              <a:xfrm>
                <a:off x="5571243" y="3881919"/>
                <a:ext cx="265124" cy="314779"/>
                <a:chOff x="0" y="0"/>
                <a:chExt cx="299" cy="355"/>
              </a:xfrm>
              <a:solidFill>
                <a:srgbClr val="7F7F7F">
                  <a:lumMod val="50000"/>
                </a:srgbClr>
              </a:solidFill>
            </p:grpSpPr>
            <p:sp>
              <p:nvSpPr>
                <p:cNvPr id="558" name="AutoShape 152"/>
                <p:cNvSpPr/>
                <p:nvPr>
                  <p:custDataLst>
                    <p:tags r:id="rId112"/>
                  </p:custDataLst>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59" name="AutoShape 153"/>
                <p:cNvSpPr/>
                <p:nvPr>
                  <p:custDataLst>
                    <p:tags r:id="rId113"/>
                  </p:custDataLst>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1" name="Group 157"/>
              <p:cNvGrpSpPr/>
              <p:nvPr/>
            </p:nvGrpSpPr>
            <p:grpSpPr bwMode="auto">
              <a:xfrm>
                <a:off x="6606909" y="2321325"/>
                <a:ext cx="189754" cy="223449"/>
                <a:chOff x="0" y="0"/>
                <a:chExt cx="214" cy="252"/>
              </a:xfrm>
              <a:solidFill>
                <a:srgbClr val="7F7F7F">
                  <a:lumMod val="50000"/>
                </a:srgbClr>
              </a:solidFill>
            </p:grpSpPr>
            <p:sp>
              <p:nvSpPr>
                <p:cNvPr id="556" name="AutoShape 155"/>
                <p:cNvSpPr/>
                <p:nvPr>
                  <p:custDataLst>
                    <p:tags r:id="rId114"/>
                  </p:custDataLst>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57" name="AutoShape 156"/>
                <p:cNvSpPr/>
                <p:nvPr>
                  <p:custDataLst>
                    <p:tags r:id="rId115"/>
                  </p:custDataLst>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sp>
            <p:nvSpPr>
              <p:cNvPr id="442" name="AutoShape 158"/>
              <p:cNvSpPr/>
              <p:nvPr>
                <p:custDataLst>
                  <p:tags r:id="rId116"/>
                </p:custDataLst>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nvGrpSpPr>
              <p:cNvPr id="443" name="Group 161"/>
              <p:cNvGrpSpPr/>
              <p:nvPr/>
            </p:nvGrpSpPr>
            <p:grpSpPr bwMode="auto">
              <a:xfrm>
                <a:off x="6748781" y="4704777"/>
                <a:ext cx="122365" cy="144533"/>
                <a:chOff x="0" y="0"/>
                <a:chExt cx="138" cy="163"/>
              </a:xfrm>
              <a:solidFill>
                <a:srgbClr val="7F7F7F">
                  <a:lumMod val="50000"/>
                </a:srgbClr>
              </a:solidFill>
            </p:grpSpPr>
            <p:sp>
              <p:nvSpPr>
                <p:cNvPr id="554" name="AutoShape 159"/>
                <p:cNvSpPr/>
                <p:nvPr>
                  <p:custDataLst>
                    <p:tags r:id="rId117"/>
                  </p:custDataLst>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55" name="AutoShape 160"/>
                <p:cNvSpPr/>
                <p:nvPr>
                  <p:custDataLst>
                    <p:tags r:id="rId118"/>
                  </p:custDataLst>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4" name="Group 164"/>
              <p:cNvGrpSpPr/>
              <p:nvPr/>
            </p:nvGrpSpPr>
            <p:grpSpPr bwMode="auto">
              <a:xfrm>
                <a:off x="8415779" y="4449407"/>
                <a:ext cx="122365" cy="144533"/>
                <a:chOff x="0" y="0"/>
                <a:chExt cx="138" cy="163"/>
              </a:xfrm>
              <a:solidFill>
                <a:srgbClr val="7F7F7F">
                  <a:lumMod val="50000"/>
                </a:srgbClr>
              </a:solidFill>
            </p:grpSpPr>
            <p:sp>
              <p:nvSpPr>
                <p:cNvPr id="552" name="AutoShape 162"/>
                <p:cNvSpPr/>
                <p:nvPr>
                  <p:custDataLst>
                    <p:tags r:id="rId119"/>
                  </p:custDataLst>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53" name="AutoShape 163"/>
                <p:cNvSpPr/>
                <p:nvPr>
                  <p:custDataLst>
                    <p:tags r:id="rId120"/>
                  </p:custDataLst>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5" name="Group 167"/>
              <p:cNvGrpSpPr/>
              <p:nvPr/>
            </p:nvGrpSpPr>
            <p:grpSpPr bwMode="auto">
              <a:xfrm>
                <a:off x="7202772" y="5016896"/>
                <a:ext cx="62956" cy="77143"/>
                <a:chOff x="0" y="0"/>
                <a:chExt cx="71" cy="87"/>
              </a:xfrm>
              <a:solidFill>
                <a:srgbClr val="7F7F7F">
                  <a:lumMod val="50000"/>
                </a:srgbClr>
              </a:solidFill>
            </p:grpSpPr>
            <p:sp>
              <p:nvSpPr>
                <p:cNvPr id="550" name="AutoShape 165"/>
                <p:cNvSpPr/>
                <p:nvPr>
                  <p:custDataLst>
                    <p:tags r:id="rId121"/>
                  </p:custDataLst>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51" name="AutoShape 166"/>
                <p:cNvSpPr/>
                <p:nvPr>
                  <p:custDataLst>
                    <p:tags r:id="rId122"/>
                  </p:custDataLst>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6" name="Group 170"/>
              <p:cNvGrpSpPr/>
              <p:nvPr/>
            </p:nvGrpSpPr>
            <p:grpSpPr bwMode="auto">
              <a:xfrm>
                <a:off x="8132035" y="3782608"/>
                <a:ext cx="62956" cy="77143"/>
                <a:chOff x="0" y="0"/>
                <a:chExt cx="71" cy="87"/>
              </a:xfrm>
              <a:solidFill>
                <a:srgbClr val="7F7F7F">
                  <a:lumMod val="50000"/>
                </a:srgbClr>
              </a:solidFill>
            </p:grpSpPr>
            <p:sp>
              <p:nvSpPr>
                <p:cNvPr id="548" name="AutoShape 168"/>
                <p:cNvSpPr/>
                <p:nvPr>
                  <p:custDataLst>
                    <p:tags r:id="rId123"/>
                  </p:custDataLst>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49" name="AutoShape 169"/>
                <p:cNvSpPr/>
                <p:nvPr>
                  <p:custDataLst>
                    <p:tags r:id="rId124"/>
                  </p:custDataLst>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7" name="Group 173"/>
              <p:cNvGrpSpPr/>
              <p:nvPr/>
            </p:nvGrpSpPr>
            <p:grpSpPr bwMode="auto">
              <a:xfrm>
                <a:off x="8898144" y="2995218"/>
                <a:ext cx="62956" cy="77143"/>
                <a:chOff x="0" y="0"/>
                <a:chExt cx="71" cy="87"/>
              </a:xfrm>
              <a:solidFill>
                <a:srgbClr val="7F7F7F">
                  <a:lumMod val="50000"/>
                </a:srgbClr>
              </a:solidFill>
            </p:grpSpPr>
            <p:sp>
              <p:nvSpPr>
                <p:cNvPr id="546" name="AutoShape 171"/>
                <p:cNvSpPr/>
                <p:nvPr>
                  <p:custDataLst>
                    <p:tags r:id="rId125"/>
                  </p:custDataLst>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47" name="AutoShape 172"/>
                <p:cNvSpPr/>
                <p:nvPr>
                  <p:custDataLst>
                    <p:tags r:id="rId126"/>
                  </p:custDataLst>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8" name="Group 176"/>
              <p:cNvGrpSpPr/>
              <p:nvPr/>
            </p:nvGrpSpPr>
            <p:grpSpPr bwMode="auto">
              <a:xfrm>
                <a:off x="8692430" y="2328419"/>
                <a:ext cx="62956" cy="77143"/>
                <a:chOff x="0" y="0"/>
                <a:chExt cx="71" cy="87"/>
              </a:xfrm>
              <a:solidFill>
                <a:srgbClr val="7F7F7F">
                  <a:lumMod val="50000"/>
                </a:srgbClr>
              </a:solidFill>
            </p:grpSpPr>
            <p:sp>
              <p:nvSpPr>
                <p:cNvPr id="544" name="AutoShape 174"/>
                <p:cNvSpPr/>
                <p:nvPr>
                  <p:custDataLst>
                    <p:tags r:id="rId127"/>
                  </p:custDataLst>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45" name="AutoShape 175"/>
                <p:cNvSpPr/>
                <p:nvPr>
                  <p:custDataLst>
                    <p:tags r:id="rId128"/>
                  </p:custDataLst>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49" name="Group 179"/>
              <p:cNvGrpSpPr/>
              <p:nvPr/>
            </p:nvGrpSpPr>
            <p:grpSpPr bwMode="auto">
              <a:xfrm>
                <a:off x="7741886" y="1108318"/>
                <a:ext cx="62956" cy="77143"/>
                <a:chOff x="0" y="0"/>
                <a:chExt cx="71" cy="87"/>
              </a:xfrm>
              <a:solidFill>
                <a:srgbClr val="7F7F7F">
                  <a:lumMod val="50000"/>
                </a:srgbClr>
              </a:solidFill>
            </p:grpSpPr>
            <p:sp>
              <p:nvSpPr>
                <p:cNvPr id="542" name="AutoShape 177"/>
                <p:cNvSpPr/>
                <p:nvPr>
                  <p:custDataLst>
                    <p:tags r:id="rId129"/>
                  </p:custDataLst>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43" name="AutoShape 178"/>
                <p:cNvSpPr/>
                <p:nvPr>
                  <p:custDataLst>
                    <p:tags r:id="rId130"/>
                  </p:custDataLst>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0" name="Group 182"/>
              <p:cNvGrpSpPr/>
              <p:nvPr/>
            </p:nvGrpSpPr>
            <p:grpSpPr bwMode="auto">
              <a:xfrm>
                <a:off x="8678242" y="3378272"/>
                <a:ext cx="122365" cy="144533"/>
                <a:chOff x="0" y="0"/>
                <a:chExt cx="138" cy="163"/>
              </a:xfrm>
              <a:solidFill>
                <a:srgbClr val="7F7F7F">
                  <a:lumMod val="50000"/>
                </a:srgbClr>
              </a:solidFill>
            </p:grpSpPr>
            <p:sp>
              <p:nvSpPr>
                <p:cNvPr id="540" name="AutoShape 180"/>
                <p:cNvSpPr/>
                <p:nvPr>
                  <p:custDataLst>
                    <p:tags r:id="rId131"/>
                  </p:custDataLst>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41" name="AutoShape 181"/>
                <p:cNvSpPr/>
                <p:nvPr>
                  <p:custDataLst>
                    <p:tags r:id="rId132"/>
                  </p:custDataLst>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1" name="Group 185"/>
              <p:cNvGrpSpPr/>
              <p:nvPr/>
            </p:nvGrpSpPr>
            <p:grpSpPr bwMode="auto">
              <a:xfrm>
                <a:off x="6947402" y="625953"/>
                <a:ext cx="265124" cy="314779"/>
                <a:chOff x="0" y="0"/>
                <a:chExt cx="299" cy="355"/>
              </a:xfrm>
              <a:solidFill>
                <a:srgbClr val="7F7F7F">
                  <a:lumMod val="50000"/>
                </a:srgbClr>
              </a:solidFill>
            </p:grpSpPr>
            <p:sp>
              <p:nvSpPr>
                <p:cNvPr id="538" name="AutoShape 183"/>
                <p:cNvSpPr/>
                <p:nvPr>
                  <p:custDataLst>
                    <p:tags r:id="rId133"/>
                  </p:custDataLst>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39" name="AutoShape 184"/>
                <p:cNvSpPr/>
                <p:nvPr>
                  <p:custDataLst>
                    <p:tags r:id="rId134"/>
                  </p:custDataLst>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2" name="Group 188"/>
              <p:cNvGrpSpPr/>
              <p:nvPr/>
            </p:nvGrpSpPr>
            <p:grpSpPr bwMode="auto">
              <a:xfrm>
                <a:off x="8749179" y="1009007"/>
                <a:ext cx="117931" cy="141872"/>
                <a:chOff x="0" y="0"/>
                <a:chExt cx="133" cy="160"/>
              </a:xfrm>
              <a:solidFill>
                <a:srgbClr val="7F7F7F">
                  <a:lumMod val="50000"/>
                </a:srgbClr>
              </a:solidFill>
            </p:grpSpPr>
            <p:sp>
              <p:nvSpPr>
                <p:cNvPr id="536" name="AutoShape 186"/>
                <p:cNvSpPr/>
                <p:nvPr>
                  <p:custDataLst>
                    <p:tags r:id="rId135"/>
                  </p:custDataLst>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37" name="AutoShape 187"/>
                <p:cNvSpPr/>
                <p:nvPr>
                  <p:custDataLst>
                    <p:tags r:id="rId136"/>
                  </p:custDataLst>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3" name="Group 191"/>
              <p:cNvGrpSpPr/>
              <p:nvPr/>
            </p:nvGrpSpPr>
            <p:grpSpPr bwMode="auto">
              <a:xfrm>
                <a:off x="8493809" y="1682900"/>
                <a:ext cx="117931" cy="134779"/>
                <a:chOff x="0" y="0"/>
                <a:chExt cx="133" cy="152"/>
              </a:xfrm>
              <a:solidFill>
                <a:srgbClr val="7F7F7F">
                  <a:lumMod val="50000"/>
                </a:srgbClr>
              </a:solidFill>
            </p:grpSpPr>
            <p:sp>
              <p:nvSpPr>
                <p:cNvPr id="534" name="AutoShape 189"/>
                <p:cNvSpPr/>
                <p:nvPr>
                  <p:custDataLst>
                    <p:tags r:id="rId137"/>
                  </p:custDataLst>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35" name="AutoShape 190"/>
                <p:cNvSpPr/>
                <p:nvPr>
                  <p:custDataLst>
                    <p:tags r:id="rId138"/>
                  </p:custDataLst>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4" name="Group 203"/>
              <p:cNvGrpSpPr/>
              <p:nvPr/>
            </p:nvGrpSpPr>
            <p:grpSpPr bwMode="auto">
              <a:xfrm>
                <a:off x="8458341" y="29203"/>
                <a:ext cx="62069" cy="70049"/>
                <a:chOff x="0" y="0"/>
                <a:chExt cx="70" cy="78"/>
              </a:xfrm>
              <a:solidFill>
                <a:srgbClr val="7F7F7F">
                  <a:lumMod val="50000"/>
                </a:srgbClr>
              </a:solidFill>
            </p:grpSpPr>
            <p:sp>
              <p:nvSpPr>
                <p:cNvPr id="532" name="AutoShape 201"/>
                <p:cNvSpPr/>
                <p:nvPr>
                  <p:custDataLst>
                    <p:tags r:id="rId139"/>
                  </p:custDataLst>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33" name="AutoShape 202"/>
                <p:cNvSpPr/>
                <p:nvPr>
                  <p:custDataLst>
                    <p:tags r:id="rId140"/>
                  </p:custDataLst>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5" name="Group 206"/>
              <p:cNvGrpSpPr/>
              <p:nvPr/>
            </p:nvGrpSpPr>
            <p:grpSpPr bwMode="auto">
              <a:xfrm>
                <a:off x="5819519" y="1548122"/>
                <a:ext cx="62069" cy="76256"/>
                <a:chOff x="0" y="0"/>
                <a:chExt cx="70" cy="86"/>
              </a:xfrm>
              <a:solidFill>
                <a:srgbClr val="7F7F7F">
                  <a:lumMod val="50000"/>
                </a:srgbClr>
              </a:solidFill>
            </p:grpSpPr>
            <p:sp>
              <p:nvSpPr>
                <p:cNvPr id="530" name="AutoShape 204"/>
                <p:cNvSpPr/>
                <p:nvPr>
                  <p:custDataLst>
                    <p:tags r:id="rId141"/>
                  </p:custDataLst>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31" name="AutoShape 205"/>
                <p:cNvSpPr/>
                <p:nvPr>
                  <p:custDataLst>
                    <p:tags r:id="rId142"/>
                  </p:custDataLst>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6" name="Group 209"/>
              <p:cNvGrpSpPr/>
              <p:nvPr/>
            </p:nvGrpSpPr>
            <p:grpSpPr bwMode="auto">
              <a:xfrm>
                <a:off x="4024836" y="3051966"/>
                <a:ext cx="120591" cy="143646"/>
                <a:chOff x="0" y="0"/>
                <a:chExt cx="136" cy="162"/>
              </a:xfrm>
              <a:solidFill>
                <a:srgbClr val="7F7F7F">
                  <a:lumMod val="50000"/>
                </a:srgbClr>
              </a:solidFill>
            </p:grpSpPr>
            <p:sp>
              <p:nvSpPr>
                <p:cNvPr id="528" name="AutoShape 207"/>
                <p:cNvSpPr/>
                <p:nvPr>
                  <p:custDataLst>
                    <p:tags r:id="rId143"/>
                  </p:custDataLst>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29" name="AutoShape 208"/>
                <p:cNvSpPr/>
                <p:nvPr>
                  <p:custDataLst>
                    <p:tags r:id="rId144"/>
                  </p:custDataLst>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7" name="Group 212"/>
              <p:cNvGrpSpPr/>
              <p:nvPr/>
            </p:nvGrpSpPr>
            <p:grpSpPr bwMode="auto">
              <a:xfrm>
                <a:off x="4677448" y="2491571"/>
                <a:ext cx="62069" cy="76256"/>
                <a:chOff x="0" y="0"/>
                <a:chExt cx="70" cy="86"/>
              </a:xfrm>
              <a:solidFill>
                <a:srgbClr val="7F7F7F">
                  <a:lumMod val="50000"/>
                </a:srgbClr>
              </a:solidFill>
            </p:grpSpPr>
            <p:sp>
              <p:nvSpPr>
                <p:cNvPr id="526" name="AutoShape 210"/>
                <p:cNvSpPr/>
                <p:nvPr>
                  <p:custDataLst>
                    <p:tags r:id="rId145"/>
                  </p:custDataLst>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27" name="AutoShape 211"/>
                <p:cNvSpPr/>
                <p:nvPr>
                  <p:custDataLst>
                    <p:tags r:id="rId146"/>
                  </p:custDataLst>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58" name="Group 218"/>
              <p:cNvGrpSpPr/>
              <p:nvPr/>
            </p:nvGrpSpPr>
            <p:grpSpPr bwMode="auto">
              <a:xfrm>
                <a:off x="4287300" y="4534530"/>
                <a:ext cx="120591" cy="143646"/>
                <a:chOff x="0" y="0"/>
                <a:chExt cx="136" cy="162"/>
              </a:xfrm>
              <a:solidFill>
                <a:srgbClr val="7F7F7F">
                  <a:lumMod val="50000"/>
                </a:srgbClr>
              </a:solidFill>
            </p:grpSpPr>
            <p:sp>
              <p:nvSpPr>
                <p:cNvPr id="524" name="AutoShape 216"/>
                <p:cNvSpPr/>
                <p:nvPr>
                  <p:custDataLst>
                    <p:tags r:id="rId147"/>
                  </p:custDataLst>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25" name="AutoShape 217"/>
                <p:cNvSpPr/>
                <p:nvPr>
                  <p:custDataLst>
                    <p:tags r:id="rId148"/>
                  </p:custDataLst>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sp>
            <p:nvSpPr>
              <p:cNvPr id="459" name="AutoShape 219"/>
              <p:cNvSpPr/>
              <p:nvPr>
                <p:custDataLst>
                  <p:tags r:id="rId149"/>
                </p:custDataLst>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nvGrpSpPr>
              <p:cNvPr id="460" name="Group 222"/>
              <p:cNvGrpSpPr/>
              <p:nvPr/>
            </p:nvGrpSpPr>
            <p:grpSpPr bwMode="auto">
              <a:xfrm>
                <a:off x="4883163" y="4711871"/>
                <a:ext cx="186207" cy="214582"/>
                <a:chOff x="0" y="0"/>
                <a:chExt cx="210" cy="242"/>
              </a:xfrm>
              <a:solidFill>
                <a:srgbClr val="7F7F7F">
                  <a:lumMod val="50000"/>
                </a:srgbClr>
              </a:solidFill>
            </p:grpSpPr>
            <p:sp>
              <p:nvSpPr>
                <p:cNvPr id="522" name="AutoShape 220"/>
                <p:cNvSpPr/>
                <p:nvPr>
                  <p:custDataLst>
                    <p:tags r:id="rId150"/>
                  </p:custDataLst>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23" name="AutoShape 221"/>
                <p:cNvSpPr/>
                <p:nvPr>
                  <p:custDataLst>
                    <p:tags r:id="rId151"/>
                  </p:custDataLst>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1" name="Group 225"/>
              <p:cNvGrpSpPr/>
              <p:nvPr/>
            </p:nvGrpSpPr>
            <p:grpSpPr bwMode="auto">
              <a:xfrm>
                <a:off x="5478139" y="2222014"/>
                <a:ext cx="313892" cy="415863"/>
                <a:chOff x="0" y="0"/>
                <a:chExt cx="353" cy="469"/>
              </a:xfrm>
              <a:solidFill>
                <a:srgbClr val="7F7F7F">
                  <a:lumMod val="50000"/>
                </a:srgbClr>
              </a:solidFill>
            </p:grpSpPr>
            <p:sp>
              <p:nvSpPr>
                <p:cNvPr id="520" name="AutoShape 223"/>
                <p:cNvSpPr/>
                <p:nvPr>
                  <p:custDataLst>
                    <p:tags r:id="rId152"/>
                  </p:custDataLst>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21" name="AutoShape 224"/>
                <p:cNvSpPr/>
                <p:nvPr>
                  <p:custDataLst>
                    <p:tags r:id="rId153"/>
                  </p:custDataLst>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2" name="Group 231"/>
              <p:cNvGrpSpPr/>
              <p:nvPr/>
            </p:nvGrpSpPr>
            <p:grpSpPr bwMode="auto">
              <a:xfrm>
                <a:off x="7564546" y="1682014"/>
                <a:ext cx="237636" cy="316552"/>
                <a:chOff x="0" y="0"/>
                <a:chExt cx="268" cy="356"/>
              </a:xfrm>
              <a:solidFill>
                <a:srgbClr val="7F7F7F">
                  <a:lumMod val="50000"/>
                </a:srgbClr>
              </a:solidFill>
            </p:grpSpPr>
            <p:sp>
              <p:nvSpPr>
                <p:cNvPr id="518" name="AutoShape 229"/>
                <p:cNvSpPr/>
                <p:nvPr>
                  <p:custDataLst>
                    <p:tags r:id="rId154"/>
                  </p:custDataLst>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19" name="AutoShape 230"/>
                <p:cNvSpPr/>
                <p:nvPr>
                  <p:custDataLst>
                    <p:tags r:id="rId155"/>
                  </p:custDataLst>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3" name="Group 234"/>
              <p:cNvGrpSpPr/>
              <p:nvPr/>
            </p:nvGrpSpPr>
            <p:grpSpPr bwMode="auto">
              <a:xfrm>
                <a:off x="8075286" y="384770"/>
                <a:ext cx="184434" cy="249163"/>
                <a:chOff x="0" y="0"/>
                <a:chExt cx="208" cy="281"/>
              </a:xfrm>
              <a:solidFill>
                <a:srgbClr val="7F7F7F">
                  <a:lumMod val="50000"/>
                </a:srgbClr>
              </a:solidFill>
            </p:grpSpPr>
            <p:sp>
              <p:nvSpPr>
                <p:cNvPr id="516" name="AutoShape 232"/>
                <p:cNvSpPr/>
                <p:nvPr>
                  <p:custDataLst>
                    <p:tags r:id="rId156"/>
                  </p:custDataLst>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17" name="AutoShape 233"/>
                <p:cNvSpPr/>
                <p:nvPr>
                  <p:custDataLst>
                    <p:tags r:id="rId157"/>
                  </p:custDataLst>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4" name="Group 237"/>
              <p:cNvGrpSpPr/>
              <p:nvPr/>
            </p:nvGrpSpPr>
            <p:grpSpPr bwMode="auto">
              <a:xfrm>
                <a:off x="7529078" y="86839"/>
                <a:ext cx="109064" cy="140986"/>
                <a:chOff x="0" y="0"/>
                <a:chExt cx="123" cy="159"/>
              </a:xfrm>
              <a:solidFill>
                <a:srgbClr val="7F7F7F">
                  <a:lumMod val="50000"/>
                </a:srgbClr>
              </a:solidFill>
            </p:grpSpPr>
            <p:sp>
              <p:nvSpPr>
                <p:cNvPr id="514" name="AutoShape 235"/>
                <p:cNvSpPr/>
                <p:nvPr>
                  <p:custDataLst>
                    <p:tags r:id="rId158"/>
                  </p:custDataLst>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15" name="AutoShape 236"/>
                <p:cNvSpPr/>
                <p:nvPr>
                  <p:custDataLst>
                    <p:tags r:id="rId159"/>
                  </p:custDataLst>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5" name="Group 246"/>
              <p:cNvGrpSpPr/>
              <p:nvPr/>
            </p:nvGrpSpPr>
            <p:grpSpPr bwMode="auto">
              <a:xfrm>
                <a:off x="6543067" y="3988323"/>
                <a:ext cx="116158" cy="159606"/>
                <a:chOff x="0" y="0"/>
                <a:chExt cx="131" cy="180"/>
              </a:xfrm>
              <a:solidFill>
                <a:srgbClr val="7F7F7F">
                  <a:lumMod val="50000"/>
                </a:srgbClr>
              </a:solidFill>
            </p:grpSpPr>
            <p:sp>
              <p:nvSpPr>
                <p:cNvPr id="512" name="AutoShape 244"/>
                <p:cNvSpPr/>
                <p:nvPr>
                  <p:custDataLst>
                    <p:tags r:id="rId160"/>
                  </p:custDataLst>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13" name="AutoShape 245"/>
                <p:cNvSpPr/>
                <p:nvPr>
                  <p:custDataLst>
                    <p:tags r:id="rId161"/>
                  </p:custDataLst>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6" name="Group 249"/>
              <p:cNvGrpSpPr/>
              <p:nvPr/>
            </p:nvGrpSpPr>
            <p:grpSpPr bwMode="auto">
              <a:xfrm>
                <a:off x="6103263" y="3243494"/>
                <a:ext cx="54975" cy="74483"/>
                <a:chOff x="0" y="0"/>
                <a:chExt cx="62" cy="84"/>
              </a:xfrm>
              <a:solidFill>
                <a:srgbClr val="7F7F7F">
                  <a:lumMod val="50000"/>
                </a:srgbClr>
              </a:solidFill>
            </p:grpSpPr>
            <p:sp>
              <p:nvSpPr>
                <p:cNvPr id="510" name="AutoShape 247"/>
                <p:cNvSpPr/>
                <p:nvPr>
                  <p:custDataLst>
                    <p:tags r:id="rId162"/>
                  </p:custDataLst>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11" name="AutoShape 248"/>
                <p:cNvSpPr/>
                <p:nvPr>
                  <p:custDataLst>
                    <p:tags r:id="rId163"/>
                  </p:custDataLst>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7" name="Group 252"/>
              <p:cNvGrpSpPr/>
              <p:nvPr/>
            </p:nvGrpSpPr>
            <p:grpSpPr bwMode="auto">
              <a:xfrm>
                <a:off x="8869770" y="1555215"/>
                <a:ext cx="54975" cy="74483"/>
                <a:chOff x="0" y="0"/>
                <a:chExt cx="62" cy="84"/>
              </a:xfrm>
              <a:solidFill>
                <a:srgbClr val="7F7F7F">
                  <a:lumMod val="50000"/>
                </a:srgbClr>
              </a:solidFill>
            </p:grpSpPr>
            <p:sp>
              <p:nvSpPr>
                <p:cNvPr id="508" name="AutoShape 250"/>
                <p:cNvSpPr/>
                <p:nvPr>
                  <p:custDataLst>
                    <p:tags r:id="rId164"/>
                  </p:custDataLst>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09" name="AutoShape 251"/>
                <p:cNvSpPr/>
                <p:nvPr>
                  <p:custDataLst>
                    <p:tags r:id="rId165"/>
                  </p:custDataLst>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8" name="Group 255"/>
              <p:cNvGrpSpPr/>
              <p:nvPr/>
            </p:nvGrpSpPr>
            <p:grpSpPr bwMode="auto">
              <a:xfrm>
                <a:off x="6358633" y="1640339"/>
                <a:ext cx="54975" cy="74483"/>
                <a:chOff x="0" y="0"/>
                <a:chExt cx="62" cy="84"/>
              </a:xfrm>
              <a:solidFill>
                <a:srgbClr val="7F7F7F">
                  <a:lumMod val="50000"/>
                </a:srgbClr>
              </a:solidFill>
            </p:grpSpPr>
            <p:sp>
              <p:nvSpPr>
                <p:cNvPr id="506" name="AutoShape 253"/>
                <p:cNvSpPr/>
                <p:nvPr>
                  <p:custDataLst>
                    <p:tags r:id="rId166"/>
                  </p:custDataLst>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07" name="AutoShape 254"/>
                <p:cNvSpPr/>
                <p:nvPr>
                  <p:custDataLst>
                    <p:tags r:id="rId167"/>
                  </p:custDataLst>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69" name="Group 258"/>
              <p:cNvGrpSpPr/>
              <p:nvPr/>
            </p:nvGrpSpPr>
            <p:grpSpPr bwMode="auto">
              <a:xfrm>
                <a:off x="6876466" y="58464"/>
                <a:ext cx="54975" cy="74483"/>
                <a:chOff x="0" y="0"/>
                <a:chExt cx="62" cy="84"/>
              </a:xfrm>
              <a:solidFill>
                <a:srgbClr val="7F7F7F">
                  <a:lumMod val="50000"/>
                </a:srgbClr>
              </a:solidFill>
            </p:grpSpPr>
            <p:sp>
              <p:nvSpPr>
                <p:cNvPr id="504" name="AutoShape 256"/>
                <p:cNvSpPr/>
                <p:nvPr>
                  <p:custDataLst>
                    <p:tags r:id="rId168"/>
                  </p:custDataLst>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05" name="AutoShape 257"/>
                <p:cNvSpPr/>
                <p:nvPr>
                  <p:custDataLst>
                    <p:tags r:id="rId169"/>
                  </p:custDataLst>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0" name="Group 261"/>
              <p:cNvGrpSpPr/>
              <p:nvPr/>
            </p:nvGrpSpPr>
            <p:grpSpPr bwMode="auto">
              <a:xfrm>
                <a:off x="3982275" y="4172757"/>
                <a:ext cx="54975" cy="74483"/>
                <a:chOff x="0" y="0"/>
                <a:chExt cx="62" cy="84"/>
              </a:xfrm>
              <a:solidFill>
                <a:srgbClr val="7F7F7F">
                  <a:lumMod val="50000"/>
                </a:srgbClr>
              </a:solidFill>
            </p:grpSpPr>
            <p:sp>
              <p:nvSpPr>
                <p:cNvPr id="502" name="AutoShape 259"/>
                <p:cNvSpPr/>
                <p:nvPr>
                  <p:custDataLst>
                    <p:tags r:id="rId170"/>
                  </p:custDataLst>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03" name="AutoShape 260"/>
                <p:cNvSpPr/>
                <p:nvPr>
                  <p:custDataLst>
                    <p:tags r:id="rId171"/>
                  </p:custDataLst>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1" name="Group 264"/>
              <p:cNvGrpSpPr/>
              <p:nvPr/>
            </p:nvGrpSpPr>
            <p:grpSpPr bwMode="auto">
              <a:xfrm>
                <a:off x="5776957" y="4655122"/>
                <a:ext cx="54975" cy="74483"/>
                <a:chOff x="0" y="0"/>
                <a:chExt cx="62" cy="84"/>
              </a:xfrm>
              <a:solidFill>
                <a:srgbClr val="7F7F7F">
                  <a:lumMod val="50000"/>
                </a:srgbClr>
              </a:solidFill>
            </p:grpSpPr>
            <p:sp>
              <p:nvSpPr>
                <p:cNvPr id="500" name="AutoShape 262"/>
                <p:cNvSpPr/>
                <p:nvPr>
                  <p:custDataLst>
                    <p:tags r:id="rId172"/>
                  </p:custDataLst>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501" name="AutoShape 263"/>
                <p:cNvSpPr/>
                <p:nvPr>
                  <p:custDataLst>
                    <p:tags r:id="rId173"/>
                  </p:custDataLst>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2" name="Group 267"/>
              <p:cNvGrpSpPr/>
              <p:nvPr/>
            </p:nvGrpSpPr>
            <p:grpSpPr bwMode="auto">
              <a:xfrm>
                <a:off x="3833309" y="3484677"/>
                <a:ext cx="54975" cy="74483"/>
                <a:chOff x="0" y="0"/>
                <a:chExt cx="62" cy="84"/>
              </a:xfrm>
              <a:solidFill>
                <a:srgbClr val="7F7F7F">
                  <a:lumMod val="50000"/>
                </a:srgbClr>
              </a:solidFill>
            </p:grpSpPr>
            <p:sp>
              <p:nvSpPr>
                <p:cNvPr id="498" name="AutoShape 265"/>
                <p:cNvSpPr/>
                <p:nvPr>
                  <p:custDataLst>
                    <p:tags r:id="rId174"/>
                  </p:custDataLst>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99" name="AutoShape 266"/>
                <p:cNvSpPr/>
                <p:nvPr>
                  <p:custDataLst>
                    <p:tags r:id="rId175"/>
                  </p:custDataLst>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3" name="Group 273"/>
              <p:cNvGrpSpPr/>
              <p:nvPr/>
            </p:nvGrpSpPr>
            <p:grpSpPr bwMode="auto">
              <a:xfrm>
                <a:off x="4712916" y="3470489"/>
                <a:ext cx="176454" cy="230542"/>
                <a:chOff x="0" y="0"/>
                <a:chExt cx="199" cy="260"/>
              </a:xfrm>
              <a:solidFill>
                <a:srgbClr val="7F7F7F">
                  <a:lumMod val="50000"/>
                </a:srgbClr>
              </a:solidFill>
            </p:grpSpPr>
            <p:sp>
              <p:nvSpPr>
                <p:cNvPr id="496" name="AutoShape 271"/>
                <p:cNvSpPr/>
                <p:nvPr>
                  <p:custDataLst>
                    <p:tags r:id="rId176"/>
                  </p:custDataLst>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97" name="AutoShape 272"/>
                <p:cNvSpPr/>
                <p:nvPr>
                  <p:custDataLst>
                    <p:tags r:id="rId177"/>
                  </p:custDataLst>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4" name="Group 276"/>
              <p:cNvGrpSpPr/>
              <p:nvPr/>
            </p:nvGrpSpPr>
            <p:grpSpPr bwMode="auto">
              <a:xfrm>
                <a:off x="7543265" y="4520343"/>
                <a:ext cx="165813" cy="217242"/>
                <a:chOff x="0" y="0"/>
                <a:chExt cx="187" cy="245"/>
              </a:xfrm>
              <a:solidFill>
                <a:srgbClr val="7F7F7F">
                  <a:lumMod val="50000"/>
                </a:srgbClr>
              </a:solidFill>
            </p:grpSpPr>
            <p:sp>
              <p:nvSpPr>
                <p:cNvPr id="494" name="AutoShape 274"/>
                <p:cNvSpPr/>
                <p:nvPr>
                  <p:custDataLst>
                    <p:tags r:id="rId178"/>
                  </p:custDataLst>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95" name="AutoShape 275"/>
                <p:cNvSpPr/>
                <p:nvPr>
                  <p:custDataLst>
                    <p:tags r:id="rId179"/>
                  </p:custDataLst>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5" name="Group 279"/>
              <p:cNvGrpSpPr/>
              <p:nvPr/>
            </p:nvGrpSpPr>
            <p:grpSpPr bwMode="auto">
              <a:xfrm>
                <a:off x="8181690" y="4981428"/>
                <a:ext cx="117045" cy="160493"/>
                <a:chOff x="0" y="0"/>
                <a:chExt cx="132" cy="181"/>
              </a:xfrm>
              <a:solidFill>
                <a:srgbClr val="7F7F7F">
                  <a:lumMod val="50000"/>
                </a:srgbClr>
              </a:solidFill>
            </p:grpSpPr>
            <p:sp>
              <p:nvSpPr>
                <p:cNvPr id="492" name="AutoShape 277"/>
                <p:cNvSpPr/>
                <p:nvPr>
                  <p:custDataLst>
                    <p:tags r:id="rId180"/>
                  </p:custDataLst>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93" name="AutoShape 278"/>
                <p:cNvSpPr/>
                <p:nvPr>
                  <p:custDataLst>
                    <p:tags r:id="rId181"/>
                  </p:custDataLst>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6" name="Group 282"/>
              <p:cNvGrpSpPr/>
              <p:nvPr/>
            </p:nvGrpSpPr>
            <p:grpSpPr bwMode="auto">
              <a:xfrm>
                <a:off x="8025631" y="3073247"/>
                <a:ext cx="112611" cy="150739"/>
                <a:chOff x="0" y="0"/>
                <a:chExt cx="127" cy="170"/>
              </a:xfrm>
              <a:solidFill>
                <a:srgbClr val="7F7F7F">
                  <a:lumMod val="50000"/>
                </a:srgbClr>
              </a:solidFill>
            </p:grpSpPr>
            <p:sp>
              <p:nvSpPr>
                <p:cNvPr id="490" name="AutoShape 280"/>
                <p:cNvSpPr/>
                <p:nvPr>
                  <p:custDataLst>
                    <p:tags r:id="rId182"/>
                  </p:custDataLst>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91" name="AutoShape 281"/>
                <p:cNvSpPr/>
                <p:nvPr>
                  <p:custDataLst>
                    <p:tags r:id="rId183"/>
                  </p:custDataLst>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477" name="Group 285"/>
              <p:cNvGrpSpPr/>
              <p:nvPr/>
            </p:nvGrpSpPr>
            <p:grpSpPr bwMode="auto">
              <a:xfrm>
                <a:off x="6174199" y="980633"/>
                <a:ext cx="112611" cy="150739"/>
                <a:chOff x="0" y="0"/>
                <a:chExt cx="127" cy="170"/>
              </a:xfrm>
              <a:solidFill>
                <a:srgbClr val="7F7F7F">
                  <a:lumMod val="50000"/>
                </a:srgbClr>
              </a:solidFill>
            </p:grpSpPr>
            <p:sp>
              <p:nvSpPr>
                <p:cNvPr id="488" name="AutoShape 283"/>
                <p:cNvSpPr/>
                <p:nvPr>
                  <p:custDataLst>
                    <p:tags r:id="rId184"/>
                  </p:custDataLst>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9" name="AutoShape 284"/>
                <p:cNvSpPr/>
                <p:nvPr>
                  <p:custDataLst>
                    <p:tags r:id="rId185"/>
                  </p:custDataLst>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sp>
            <p:nvSpPr>
              <p:cNvPr id="478" name="AutoShape 94"/>
              <p:cNvSpPr/>
              <p:nvPr>
                <p:custDataLst>
                  <p:tags r:id="rId186"/>
                </p:custDataLst>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79" name="AutoShape 96"/>
              <p:cNvSpPr/>
              <p:nvPr>
                <p:custDataLst>
                  <p:tags r:id="rId187"/>
                </p:custDataLst>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0" name="AutoShape 1"/>
              <p:cNvSpPr/>
              <p:nvPr>
                <p:custDataLst>
                  <p:tags r:id="rId188"/>
                </p:custDataLst>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1" name="AutoShape 2"/>
              <p:cNvSpPr/>
              <p:nvPr>
                <p:custDataLst>
                  <p:tags r:id="rId189"/>
                </p:custDataLst>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2" name="AutoShape 3"/>
              <p:cNvSpPr/>
              <p:nvPr>
                <p:custDataLst>
                  <p:tags r:id="rId190"/>
                </p:custDataLst>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3" name="AutoShape 5"/>
              <p:cNvSpPr/>
              <p:nvPr>
                <p:custDataLst>
                  <p:tags r:id="rId191"/>
                </p:custDataLst>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4" name="AutoShape 6"/>
              <p:cNvSpPr/>
              <p:nvPr>
                <p:custDataLst>
                  <p:tags r:id="rId192"/>
                </p:custDataLst>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5" name="AutoShape 7"/>
              <p:cNvSpPr/>
              <p:nvPr>
                <p:custDataLst>
                  <p:tags r:id="rId193"/>
                </p:custDataLst>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6" name="AutoShape 10"/>
              <p:cNvSpPr/>
              <p:nvPr>
                <p:custDataLst>
                  <p:tags r:id="rId194"/>
                </p:custDataLst>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sp>
            <p:nvSpPr>
              <p:cNvPr id="487" name="AutoShape 14"/>
              <p:cNvSpPr/>
              <p:nvPr>
                <p:custDataLst>
                  <p:tags r:id="rId195"/>
                </p:custDataLst>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rgbClr val="7F7F7F">
                  <a:lumMod val="50000"/>
                </a:srgbClr>
              </a:solidFill>
              <a:ln>
                <a:noFill/>
              </a:ln>
            </p:spPr>
            <p:txBody>
              <a:bodyPr lIns="0" tIns="0" rIns="0" bIns="0"/>
              <a:p>
                <a:pPr marL="0" marR="0" lvl="0" indent="0" algn="ctr" defTabSz="12185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cs typeface="+mn-ea"/>
                  <a:sym typeface="+mn-lt"/>
                </a:endParaRPr>
              </a:p>
            </p:txBody>
          </p:sp>
        </p:grpSp>
        <p:grpSp>
          <p:nvGrpSpPr>
            <p:cNvPr id="562" name="组合 561"/>
            <p:cNvGrpSpPr/>
            <p:nvPr/>
          </p:nvGrpSpPr>
          <p:grpSpPr>
            <a:xfrm>
              <a:off x="9006993" y="643069"/>
              <a:ext cx="841824" cy="841824"/>
              <a:chOff x="304800" y="673100"/>
              <a:chExt cx="4000500" cy="4000500"/>
            </a:xfrm>
            <a:effectLst>
              <a:outerShdw blurRad="444500" dist="254000" dir="8100000" algn="tr" rotWithShape="0">
                <a:prstClr val="black">
                  <a:alpha val="50000"/>
                </a:prstClr>
              </a:outerShdw>
            </a:effectLst>
          </p:grpSpPr>
          <p:sp>
            <p:nvSpPr>
              <p:cNvPr id="563" name="同心圆 303"/>
              <p:cNvSpPr/>
              <p:nvPr>
                <p:custDataLst>
                  <p:tags r:id="rId196"/>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64" name="椭圆 304"/>
              <p:cNvSpPr/>
              <p:nvPr>
                <p:custDataLst>
                  <p:tags r:id="rId197"/>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65" name="组合 564"/>
            <p:cNvGrpSpPr/>
            <p:nvPr/>
          </p:nvGrpSpPr>
          <p:grpSpPr>
            <a:xfrm>
              <a:off x="7131904" y="4900094"/>
              <a:ext cx="950317" cy="950315"/>
              <a:chOff x="304800" y="673100"/>
              <a:chExt cx="4000500" cy="4000500"/>
            </a:xfrm>
            <a:effectLst>
              <a:outerShdw blurRad="444500" dist="254000" dir="8100000" algn="tr" rotWithShape="0">
                <a:prstClr val="black">
                  <a:alpha val="50000"/>
                </a:prstClr>
              </a:outerShdw>
            </a:effectLst>
          </p:grpSpPr>
          <p:sp>
            <p:nvSpPr>
              <p:cNvPr id="566" name="同心圆 308"/>
              <p:cNvSpPr/>
              <p:nvPr>
                <p:custDataLst>
                  <p:tags r:id="rId198"/>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67" name="椭圆 309"/>
              <p:cNvSpPr/>
              <p:nvPr>
                <p:custDataLst>
                  <p:tags r:id="rId199"/>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68" name="组合 567"/>
            <p:cNvGrpSpPr/>
            <p:nvPr/>
          </p:nvGrpSpPr>
          <p:grpSpPr>
            <a:xfrm>
              <a:off x="8571671" y="2879630"/>
              <a:ext cx="721652" cy="721641"/>
              <a:chOff x="304800" y="673100"/>
              <a:chExt cx="4000500" cy="4000500"/>
            </a:xfrm>
            <a:effectLst>
              <a:outerShdw blurRad="444500" dist="254000" dir="8100000" algn="tr" rotWithShape="0">
                <a:prstClr val="black">
                  <a:alpha val="50000"/>
                </a:prstClr>
              </a:outerShdw>
            </a:effectLst>
          </p:grpSpPr>
          <p:sp>
            <p:nvSpPr>
              <p:cNvPr id="569" name="同心圆 313"/>
              <p:cNvSpPr/>
              <p:nvPr>
                <p:custDataLst>
                  <p:tags r:id="rId200"/>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70" name="椭圆 314"/>
              <p:cNvSpPr/>
              <p:nvPr>
                <p:custDataLst>
                  <p:tags r:id="rId201"/>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71" name="组合 570"/>
            <p:cNvGrpSpPr/>
            <p:nvPr/>
          </p:nvGrpSpPr>
          <p:grpSpPr>
            <a:xfrm>
              <a:off x="6271050" y="6044174"/>
              <a:ext cx="696550" cy="696545"/>
              <a:chOff x="304800" y="673100"/>
              <a:chExt cx="4000500" cy="4000500"/>
            </a:xfrm>
            <a:effectLst>
              <a:outerShdw blurRad="444500" dist="254000" dir="8100000" algn="tr" rotWithShape="0">
                <a:prstClr val="black">
                  <a:alpha val="50000"/>
                </a:prstClr>
              </a:outerShdw>
            </a:effectLst>
          </p:grpSpPr>
          <p:sp>
            <p:nvSpPr>
              <p:cNvPr id="572" name="同心圆 316"/>
              <p:cNvSpPr/>
              <p:nvPr>
                <p:custDataLst>
                  <p:tags r:id="rId202"/>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73" name="椭圆 317"/>
              <p:cNvSpPr/>
              <p:nvPr>
                <p:custDataLst>
                  <p:tags r:id="rId203"/>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74" name="组合 573"/>
            <p:cNvGrpSpPr/>
            <p:nvPr/>
          </p:nvGrpSpPr>
          <p:grpSpPr>
            <a:xfrm>
              <a:off x="11405730" y="4323325"/>
              <a:ext cx="504082" cy="504078"/>
              <a:chOff x="304800" y="673100"/>
              <a:chExt cx="4000500" cy="4000500"/>
            </a:xfrm>
            <a:effectLst>
              <a:outerShdw blurRad="444500" dist="254000" dir="8100000" algn="tr" rotWithShape="0">
                <a:prstClr val="black">
                  <a:alpha val="50000"/>
                </a:prstClr>
              </a:outerShdw>
            </a:effectLst>
          </p:grpSpPr>
          <p:sp>
            <p:nvSpPr>
              <p:cNvPr id="575" name="同心圆 321"/>
              <p:cNvSpPr/>
              <p:nvPr>
                <p:custDataLst>
                  <p:tags r:id="rId204"/>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76" name="椭圆 322"/>
              <p:cNvSpPr/>
              <p:nvPr>
                <p:custDataLst>
                  <p:tags r:id="rId205"/>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77" name="组合 576"/>
            <p:cNvGrpSpPr/>
            <p:nvPr/>
          </p:nvGrpSpPr>
          <p:grpSpPr>
            <a:xfrm>
              <a:off x="5218199" y="3904343"/>
              <a:ext cx="504082" cy="504078"/>
              <a:chOff x="304800" y="673100"/>
              <a:chExt cx="4000500" cy="4000500"/>
            </a:xfrm>
            <a:effectLst>
              <a:outerShdw blurRad="444500" dist="254000" dir="8100000" algn="tr" rotWithShape="0">
                <a:prstClr val="black">
                  <a:alpha val="50000"/>
                </a:prstClr>
              </a:outerShdw>
            </a:effectLst>
          </p:grpSpPr>
          <p:sp>
            <p:nvSpPr>
              <p:cNvPr id="578" name="同心圆 324"/>
              <p:cNvSpPr/>
              <p:nvPr>
                <p:custDataLst>
                  <p:tags r:id="rId206"/>
                </p:custDataLst>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Text" lastClr="000000"/>
                  </a:solidFill>
                  <a:latin typeface="Calibri" panose="020F0502020204030204"/>
                  <a:ea typeface="微软雅黑" panose="020B0503020204020204" pitchFamily="34" charset="-122"/>
                  <a:cs typeface="+mn-ea"/>
                  <a:sym typeface="+mn-lt"/>
                </a:endParaRPr>
              </a:p>
            </p:txBody>
          </p:sp>
          <p:sp>
            <p:nvSpPr>
              <p:cNvPr id="579" name="椭圆 325"/>
              <p:cNvSpPr/>
              <p:nvPr>
                <p:custDataLst>
                  <p:tags r:id="rId207"/>
                </p:custDataLst>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p>
                <a:pPr algn="ctr" defTabSz="1218565" fontAlgn="auto">
                  <a:spcBef>
                    <a:spcPts val="0"/>
                  </a:spcBef>
                  <a:spcAft>
                    <a:spcPts val="0"/>
                  </a:spcAft>
                  <a:buFontTx/>
                  <a:buNone/>
                  <a:defRPr/>
                </a:pPr>
                <a:endParaRPr lang="zh-CN" altLang="en-US" sz="2400" kern="0">
                  <a:solidFill>
                    <a:sysClr val="window" lastClr="FFFFFF"/>
                  </a:solidFill>
                  <a:latin typeface="Calibri" panose="020F0502020204030204"/>
                  <a:ea typeface="微软雅黑" panose="020B0503020204020204" pitchFamily="34" charset="-122"/>
                  <a:cs typeface="+mn-ea"/>
                  <a:sym typeface="+mn-lt"/>
                </a:endParaRPr>
              </a:p>
            </p:txBody>
          </p:sp>
        </p:grpSp>
        <p:grpSp>
          <p:nvGrpSpPr>
            <p:cNvPr id="580" name="组合 579"/>
            <p:cNvGrpSpPr/>
            <p:nvPr/>
          </p:nvGrpSpPr>
          <p:grpSpPr>
            <a:xfrm>
              <a:off x="6908550" y="2677525"/>
              <a:ext cx="1188973" cy="1078782"/>
              <a:chOff x="5252030" y="2008764"/>
              <a:chExt cx="809336" cy="809336"/>
            </a:xfrm>
          </p:grpSpPr>
          <p:sp>
            <p:nvSpPr>
              <p:cNvPr id="581" name="椭圆 306"/>
              <p:cNvSpPr/>
              <p:nvPr>
                <p:custDataLst>
                  <p:tags r:id="rId208"/>
                </p:custDataLst>
              </p:nvPr>
            </p:nvSpPr>
            <p:spPr>
              <a:xfrm>
                <a:off x="5252030" y="2008764"/>
                <a:ext cx="809336" cy="809336"/>
              </a:xfrm>
              <a:prstGeom prst="hexagon">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ea"/>
                  <a:sym typeface="+mn-lt"/>
                </a:endParaRPr>
              </a:p>
            </p:txBody>
          </p:sp>
          <p:sp>
            <p:nvSpPr>
              <p:cNvPr id="582" name="椭圆 329"/>
              <p:cNvSpPr/>
              <p:nvPr>
                <p:custDataLst>
                  <p:tags r:id="rId209"/>
                </p:custDataLst>
              </p:nvPr>
            </p:nvSpPr>
            <p:spPr>
              <a:xfrm>
                <a:off x="5269269" y="2029388"/>
                <a:ext cx="769580" cy="769580"/>
              </a:xfrm>
              <a:prstGeom prst="hexagon">
                <a:avLst/>
              </a:prstGeom>
              <a:solidFill>
                <a:srgbClr val="C00000"/>
              </a:solidFill>
              <a:ln w="28575" cap="flat" cmpd="sng" algn="ctr">
                <a:noFill/>
                <a:prstDash val="solid"/>
              </a:ln>
              <a:effectLst>
                <a:innerShdw blurRad="368300" dist="254000">
                  <a:prstClr val="black">
                    <a:alpha val="22000"/>
                  </a:prstClr>
                </a:inn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ea"/>
                  <a:sym typeface="+mn-lt"/>
                </a:endParaRPr>
              </a:p>
            </p:txBody>
          </p:sp>
        </p:grpSp>
        <p:grpSp>
          <p:nvGrpSpPr>
            <p:cNvPr id="583" name="组合 582"/>
            <p:cNvGrpSpPr/>
            <p:nvPr/>
          </p:nvGrpSpPr>
          <p:grpSpPr>
            <a:xfrm>
              <a:off x="9070350" y="4095217"/>
              <a:ext cx="1173334" cy="1173334"/>
              <a:chOff x="5252030" y="2008764"/>
              <a:chExt cx="809336" cy="809336"/>
            </a:xfrm>
          </p:grpSpPr>
          <p:sp>
            <p:nvSpPr>
              <p:cNvPr id="584" name="椭圆 342"/>
              <p:cNvSpPr/>
              <p:nvPr>
                <p:custDataLst>
                  <p:tags r:id="rId210"/>
                </p:custDataLst>
              </p:nvPr>
            </p:nvSpPr>
            <p:spPr>
              <a:xfrm>
                <a:off x="5252030" y="2008764"/>
                <a:ext cx="809336" cy="809336"/>
              </a:xfrm>
              <a:prstGeom prst="hexagon">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ea"/>
                  <a:sym typeface="+mn-lt"/>
                </a:endParaRPr>
              </a:p>
            </p:txBody>
          </p:sp>
          <p:sp>
            <p:nvSpPr>
              <p:cNvPr id="585" name="椭圆 343"/>
              <p:cNvSpPr/>
              <p:nvPr>
                <p:custDataLst>
                  <p:tags r:id="rId211"/>
                </p:custDataLst>
              </p:nvPr>
            </p:nvSpPr>
            <p:spPr>
              <a:xfrm>
                <a:off x="5269270" y="2029388"/>
                <a:ext cx="769580" cy="769580"/>
              </a:xfrm>
              <a:prstGeom prst="hexagon">
                <a:avLst/>
              </a:prstGeom>
              <a:solidFill>
                <a:srgbClr val="C00000"/>
              </a:solidFill>
              <a:ln w="28575" cap="flat" cmpd="sng" algn="ctr">
                <a:noFill/>
                <a:prstDash val="solid"/>
              </a:ln>
              <a:effectLst>
                <a:innerShdw blurRad="368300" dist="254000">
                  <a:prstClr val="black">
                    <a:alpha val="22000"/>
                  </a:prstClr>
                </a:inn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ea"/>
                  <a:sym typeface="+mn-lt"/>
                </a:endParaRPr>
              </a:p>
            </p:txBody>
          </p:sp>
        </p:grpSp>
        <p:grpSp>
          <p:nvGrpSpPr>
            <p:cNvPr id="586" name="组合 585"/>
            <p:cNvGrpSpPr/>
            <p:nvPr/>
          </p:nvGrpSpPr>
          <p:grpSpPr>
            <a:xfrm>
              <a:off x="6037970" y="4435013"/>
              <a:ext cx="724803" cy="724803"/>
              <a:chOff x="5252030" y="2008764"/>
              <a:chExt cx="809336" cy="809336"/>
            </a:xfrm>
          </p:grpSpPr>
          <p:sp>
            <p:nvSpPr>
              <p:cNvPr id="587" name="椭圆 345"/>
              <p:cNvSpPr/>
              <p:nvPr>
                <p:custDataLst>
                  <p:tags r:id="rId212"/>
                </p:custDataLst>
              </p:nvPr>
            </p:nvSpPr>
            <p:spPr>
              <a:xfrm>
                <a:off x="5252030" y="2008764"/>
                <a:ext cx="809336" cy="809336"/>
              </a:xfrm>
              <a:prstGeom prst="hexagon">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ea"/>
                  <a:sym typeface="+mn-lt"/>
                </a:endParaRPr>
              </a:p>
            </p:txBody>
          </p:sp>
          <p:sp>
            <p:nvSpPr>
              <p:cNvPr id="588" name="椭圆 346"/>
              <p:cNvSpPr/>
              <p:nvPr>
                <p:custDataLst>
                  <p:tags r:id="rId213"/>
                </p:custDataLst>
              </p:nvPr>
            </p:nvSpPr>
            <p:spPr>
              <a:xfrm>
                <a:off x="5269270" y="2029388"/>
                <a:ext cx="769580" cy="769580"/>
              </a:xfrm>
              <a:prstGeom prst="hexagon">
                <a:avLst/>
              </a:prstGeom>
              <a:solidFill>
                <a:srgbClr val="C00000"/>
              </a:solidFill>
              <a:ln w="28575" cap="flat" cmpd="sng" algn="ctr">
                <a:noFill/>
                <a:prstDash val="solid"/>
              </a:ln>
              <a:effectLst>
                <a:innerShdw blurRad="368300" dist="254000">
                  <a:prstClr val="black">
                    <a:alpha val="22000"/>
                  </a:prstClr>
                </a:inn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ea"/>
                  <a:sym typeface="+mn-lt"/>
                </a:endParaRPr>
              </a:p>
            </p:txBody>
          </p:sp>
        </p:grpSp>
        <p:grpSp>
          <p:nvGrpSpPr>
            <p:cNvPr id="589" name="组合 588"/>
            <p:cNvGrpSpPr/>
            <p:nvPr/>
          </p:nvGrpSpPr>
          <p:grpSpPr>
            <a:xfrm>
              <a:off x="9570107" y="1937998"/>
              <a:ext cx="1172621" cy="1040975"/>
              <a:chOff x="5097643" y="1949340"/>
              <a:chExt cx="1012859" cy="899151"/>
            </a:xfrm>
          </p:grpSpPr>
          <p:sp>
            <p:nvSpPr>
              <p:cNvPr id="590" name="椭圆 348"/>
              <p:cNvSpPr/>
              <p:nvPr>
                <p:custDataLst>
                  <p:tags r:id="rId214"/>
                </p:custDataLst>
              </p:nvPr>
            </p:nvSpPr>
            <p:spPr>
              <a:xfrm>
                <a:off x="5252030" y="2008764"/>
                <a:ext cx="809336" cy="809336"/>
              </a:xfrm>
              <a:prstGeom prst="hexagon">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ea"/>
                  <a:sym typeface="+mn-lt"/>
                </a:endParaRPr>
              </a:p>
            </p:txBody>
          </p:sp>
          <p:sp>
            <p:nvSpPr>
              <p:cNvPr id="591" name="椭圆 349"/>
              <p:cNvSpPr/>
              <p:nvPr>
                <p:custDataLst>
                  <p:tags r:id="rId215"/>
                </p:custDataLst>
              </p:nvPr>
            </p:nvSpPr>
            <p:spPr>
              <a:xfrm>
                <a:off x="5097643" y="1949340"/>
                <a:ext cx="1012859" cy="899151"/>
              </a:xfrm>
              <a:prstGeom prst="hexagon">
                <a:avLst/>
              </a:prstGeom>
              <a:solidFill>
                <a:srgbClr val="C00000"/>
              </a:solidFill>
              <a:ln w="28575" cap="flat" cmpd="sng" algn="ctr">
                <a:noFill/>
                <a:prstDash val="solid"/>
              </a:ln>
              <a:effectLst>
                <a:innerShdw blurRad="368300" dist="254000">
                  <a:prstClr val="black">
                    <a:alpha val="22000"/>
                  </a:prstClr>
                </a:inn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ea"/>
                  <a:sym typeface="+mn-lt"/>
                </a:endParaRPr>
              </a:p>
            </p:txBody>
          </p:sp>
        </p:grpSp>
        <p:grpSp>
          <p:nvGrpSpPr>
            <p:cNvPr id="592" name="组合 591"/>
            <p:cNvGrpSpPr/>
            <p:nvPr/>
          </p:nvGrpSpPr>
          <p:grpSpPr>
            <a:xfrm>
              <a:off x="10491637" y="266703"/>
              <a:ext cx="1025480" cy="890712"/>
              <a:chOff x="5157889" y="1928105"/>
              <a:chExt cx="1243535" cy="1080111"/>
            </a:xfrm>
          </p:grpSpPr>
          <p:sp>
            <p:nvSpPr>
              <p:cNvPr id="593" name="椭圆 354"/>
              <p:cNvSpPr/>
              <p:nvPr>
                <p:custDataLst>
                  <p:tags r:id="rId216"/>
                </p:custDataLst>
              </p:nvPr>
            </p:nvSpPr>
            <p:spPr>
              <a:xfrm>
                <a:off x="5252030" y="2008764"/>
                <a:ext cx="809336" cy="809336"/>
              </a:xfrm>
              <a:prstGeom prst="hexagon">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ea"/>
                  <a:sym typeface="+mn-lt"/>
                </a:endParaRPr>
              </a:p>
            </p:txBody>
          </p:sp>
          <p:sp>
            <p:nvSpPr>
              <p:cNvPr id="594" name="椭圆 355"/>
              <p:cNvSpPr/>
              <p:nvPr>
                <p:custDataLst>
                  <p:tags r:id="rId217"/>
                </p:custDataLst>
              </p:nvPr>
            </p:nvSpPr>
            <p:spPr>
              <a:xfrm>
                <a:off x="5157889" y="1928105"/>
                <a:ext cx="1243535" cy="1080111"/>
              </a:xfrm>
              <a:prstGeom prst="hexagon">
                <a:avLst/>
              </a:prstGeom>
              <a:solidFill>
                <a:srgbClr val="C00000"/>
              </a:solidFill>
              <a:ln w="28575" cap="flat" cmpd="sng" algn="ctr">
                <a:noFill/>
                <a:prstDash val="solid"/>
              </a:ln>
              <a:effectLst>
                <a:innerShdw blurRad="368300" dist="254000">
                  <a:prstClr val="black">
                    <a:alpha val="22000"/>
                  </a:prstClr>
                </a:inn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ea"/>
                  <a:sym typeface="+mn-lt"/>
                </a:endParaRPr>
              </a:p>
            </p:txBody>
          </p:sp>
        </p:grpSp>
        <p:sp>
          <p:nvSpPr>
            <p:cNvPr id="595" name="矩形 594"/>
            <p:cNvSpPr/>
            <p:nvPr>
              <p:custDataLst>
                <p:tags r:id="rId218"/>
              </p:custDataLst>
            </p:nvPr>
          </p:nvSpPr>
          <p:spPr>
            <a:xfrm>
              <a:off x="6753768" y="2976972"/>
              <a:ext cx="1503381" cy="584806"/>
            </a:xfrm>
            <a:prstGeom prst="rect">
              <a:avLst/>
            </a:prstGeom>
          </p:spPr>
          <p:txBody>
            <a:bodyPr wrap="square" lIns="91424" tIns="45713" rIns="91424" bIns="45713">
              <a:spAutoFit/>
            </a:bodyPr>
            <a:p>
              <a:pPr algn="ctr">
                <a:buFontTx/>
                <a:buNone/>
              </a:pPr>
              <a:r>
                <a:rPr lang="zh-CN" altLang="en-US" sz="2000" b="1">
                  <a:solidFill>
                    <a:prstClr val="white"/>
                  </a:solidFill>
                  <a:latin typeface="Calibri" panose="020F0502020204030204"/>
                  <a:ea typeface="微软雅黑" panose="020B0503020204020204" pitchFamily="34" charset="-122"/>
                  <a:cs typeface="+mn-ea"/>
                  <a:sym typeface="+mn-lt"/>
                </a:rPr>
                <a:t>装备</a:t>
              </a:r>
              <a:endParaRPr lang="zh-CN" altLang="en-US" sz="2000" b="1">
                <a:solidFill>
                  <a:prstClr val="white"/>
                </a:solidFill>
                <a:latin typeface="Calibri" panose="020F0502020204030204"/>
                <a:ea typeface="微软雅黑" panose="020B0503020204020204" pitchFamily="34" charset="-122"/>
                <a:cs typeface="+mn-ea"/>
                <a:sym typeface="+mn-lt"/>
              </a:endParaRPr>
            </a:p>
          </p:txBody>
        </p:sp>
        <p:sp>
          <p:nvSpPr>
            <p:cNvPr id="596" name="矩形 595"/>
            <p:cNvSpPr/>
            <p:nvPr>
              <p:custDataLst>
                <p:tags r:id="rId219"/>
              </p:custDataLst>
            </p:nvPr>
          </p:nvSpPr>
          <p:spPr>
            <a:xfrm>
              <a:off x="9437862" y="2198126"/>
              <a:ext cx="1503381" cy="554912"/>
            </a:xfrm>
            <a:prstGeom prst="rect">
              <a:avLst/>
            </a:prstGeom>
          </p:spPr>
          <p:txBody>
            <a:bodyPr wrap="square" lIns="91424" tIns="45713" rIns="91424" bIns="45713">
              <a:spAutoFit/>
            </a:bodyPr>
            <a:p>
              <a:pPr algn="ctr">
                <a:buFontTx/>
                <a:buNone/>
              </a:pPr>
              <a:r>
                <a:rPr lang="zh-CN" altLang="en-US" sz="1865" b="1" dirty="0">
                  <a:solidFill>
                    <a:prstClr val="white"/>
                  </a:solidFill>
                  <a:latin typeface="Calibri" panose="020F0502020204030204"/>
                  <a:ea typeface="微软雅黑" panose="020B0503020204020204" pitchFamily="34" charset="-122"/>
                  <a:cs typeface="+mn-ea"/>
                  <a:sym typeface="+mn-lt"/>
                </a:rPr>
                <a:t>技术</a:t>
              </a:r>
              <a:endParaRPr lang="zh-CN" altLang="en-US" sz="1865" b="1" dirty="0">
                <a:solidFill>
                  <a:prstClr val="white"/>
                </a:solidFill>
                <a:latin typeface="Calibri" panose="020F0502020204030204"/>
                <a:ea typeface="微软雅黑" panose="020B0503020204020204" pitchFamily="34" charset="-122"/>
                <a:cs typeface="+mn-ea"/>
                <a:sym typeface="+mn-lt"/>
              </a:endParaRPr>
            </a:p>
          </p:txBody>
        </p:sp>
        <p:sp>
          <p:nvSpPr>
            <p:cNvPr id="597" name="矩形 596"/>
            <p:cNvSpPr/>
            <p:nvPr>
              <p:custDataLst>
                <p:tags r:id="rId220"/>
              </p:custDataLst>
            </p:nvPr>
          </p:nvSpPr>
          <p:spPr>
            <a:xfrm>
              <a:off x="8909550" y="4411203"/>
              <a:ext cx="1503381" cy="616569"/>
            </a:xfrm>
            <a:prstGeom prst="rect">
              <a:avLst/>
            </a:prstGeom>
          </p:spPr>
          <p:txBody>
            <a:bodyPr wrap="square" lIns="91424" tIns="45713" rIns="91424" bIns="45713">
              <a:spAutoFit/>
            </a:bodyPr>
            <a:p>
              <a:pPr algn="ctr">
                <a:buFontTx/>
                <a:buNone/>
              </a:pPr>
              <a:r>
                <a:rPr lang="zh-CN" altLang="en-US" sz="2135" b="1" dirty="0">
                  <a:solidFill>
                    <a:prstClr val="white"/>
                  </a:solidFill>
                  <a:latin typeface="Calibri" panose="020F0502020204030204"/>
                  <a:ea typeface="微软雅黑" panose="020B0503020204020204" pitchFamily="34" charset="-122"/>
                  <a:cs typeface="+mn-ea"/>
                  <a:sym typeface="+mn-lt"/>
                </a:rPr>
                <a:t>管理</a:t>
              </a:r>
              <a:endParaRPr lang="zh-CN" altLang="en-US" sz="2135" b="1" dirty="0">
                <a:solidFill>
                  <a:prstClr val="white"/>
                </a:solidFill>
                <a:latin typeface="Calibri" panose="020F0502020204030204"/>
                <a:ea typeface="微软雅黑" panose="020B0503020204020204" pitchFamily="34" charset="-122"/>
                <a:cs typeface="+mn-ea"/>
                <a:sym typeface="+mn-lt"/>
              </a:endParaRPr>
            </a:p>
          </p:txBody>
        </p:sp>
      </p:grpSp>
      <p:sp>
        <p:nvSpPr>
          <p:cNvPr id="2" name="PA-文本框 44"/>
          <p:cNvSpPr txBox="1"/>
          <p:nvPr>
            <p:custDataLst>
              <p:tags r:id="rId221"/>
            </p:custDataLst>
          </p:nvPr>
        </p:nvSpPr>
        <p:spPr>
          <a:xfrm>
            <a:off x="480378" y="1920240"/>
            <a:ext cx="5456555" cy="3840480"/>
          </a:xfrm>
          <a:prstGeom prst="rect">
            <a:avLst/>
          </a:prstGeom>
          <a:noFill/>
        </p:spPr>
        <p:txBody>
          <a:bodyPr wrap="square" rtlCol="0">
            <a:noAutofit/>
          </a:bodyPr>
          <a:p>
            <a:pPr lvl="0" indent="0" algn="just" fontAlgn="auto">
              <a:lnSpc>
                <a:spcPct val="150000"/>
              </a:lnSpc>
              <a:spcBef>
                <a:spcPts val="0"/>
              </a:spcBef>
              <a:spcAft>
                <a:spcPts val="0"/>
              </a:spcAft>
              <a:buClrTx/>
              <a:buSzTx/>
              <a:buFontTx/>
              <a:defRPr/>
            </a:pPr>
            <a:r>
              <a:rPr lang="en-US" sz="2600" b="1" spc="300"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    </a:t>
            </a:r>
            <a:r>
              <a:rPr sz="26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面向生产实际、面向技术前沿、面向市场需求，以“科技创新为引领，带动人才、技术、装备、管理全面提升”，</a:t>
            </a:r>
            <a:r>
              <a:rPr sz="2600" b="1" spc="300" dirty="0">
                <a:gradFill>
                  <a:gsLst>
                    <a:gs pos="0">
                      <a:srgbClr val="E30000"/>
                    </a:gs>
                    <a:gs pos="100000">
                      <a:srgbClr val="760303"/>
                    </a:gs>
                  </a:gsLst>
                  <a:lin ang="5400000"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打造人才、技术、装备、管理四个要素优势，全面提升核心竞争力</a:t>
            </a:r>
            <a:r>
              <a:rPr sz="26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a:t>
            </a:r>
            <a:endParaRPr sz="2600" b="1"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242253" y="1825625"/>
            <a:ext cx="5904865" cy="3896360"/>
            <a:chOff x="2734123" y="2434455"/>
            <a:chExt cx="8881141" cy="2890647"/>
          </a:xfrm>
        </p:grpSpPr>
        <p:grpSp>
          <p:nvGrpSpPr>
            <p:cNvPr id="4" name="组合 3"/>
            <p:cNvGrpSpPr/>
            <p:nvPr/>
          </p:nvGrpSpPr>
          <p:grpSpPr>
            <a:xfrm>
              <a:off x="2816067" y="2434455"/>
              <a:ext cx="8799197" cy="610347"/>
              <a:chOff x="2816067" y="2434455"/>
              <a:chExt cx="8799197" cy="610347"/>
            </a:xfrm>
          </p:grpSpPr>
          <p:sp>
            <p:nvSpPr>
              <p:cNvPr id="6" name="L 形 5"/>
              <p:cNvSpPr/>
              <p:nvPr>
                <p:custDataLst>
                  <p:tags r:id="rId222"/>
                </p:custDataLst>
              </p:nvPr>
            </p:nvSpPr>
            <p:spPr>
              <a:xfrm rot="5400000">
                <a:off x="2816067" y="2434455"/>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7" name="L 形 6"/>
              <p:cNvSpPr/>
              <p:nvPr>
                <p:custDataLst>
                  <p:tags r:id="rId223"/>
                </p:custDataLst>
              </p:nvPr>
            </p:nvSpPr>
            <p:spPr>
              <a:xfrm rot="16200000" flipH="1">
                <a:off x="11038114" y="24676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grpSp>
        <p:grpSp>
          <p:nvGrpSpPr>
            <p:cNvPr id="8" name="组合 7"/>
            <p:cNvGrpSpPr/>
            <p:nvPr/>
          </p:nvGrpSpPr>
          <p:grpSpPr>
            <a:xfrm flipV="1">
              <a:off x="2734123" y="4740898"/>
              <a:ext cx="8881141" cy="584204"/>
              <a:chOff x="2734123" y="2469548"/>
              <a:chExt cx="8881141" cy="584204"/>
            </a:xfrm>
          </p:grpSpPr>
          <p:sp>
            <p:nvSpPr>
              <p:cNvPr id="9" name="L 形 8"/>
              <p:cNvSpPr/>
              <p:nvPr>
                <p:custDataLst>
                  <p:tags r:id="rId224"/>
                </p:custDataLst>
              </p:nvPr>
            </p:nvSpPr>
            <p:spPr>
              <a:xfrm rot="5400000">
                <a:off x="2734123" y="247660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sp>
            <p:nvSpPr>
              <p:cNvPr id="10" name="L 形 9"/>
              <p:cNvSpPr/>
              <p:nvPr>
                <p:custDataLst>
                  <p:tags r:id="rId225"/>
                </p:custDataLst>
              </p:nvPr>
            </p:nvSpPr>
            <p:spPr>
              <a:xfrm rot="16200000" flipH="1">
                <a:off x="11038114" y="2469548"/>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p>
                <a:pPr algn="ctr"/>
                <a:endParaRPr lang="zh-CN" altLang="en-US" dirty="0"/>
              </a:p>
            </p:txBody>
          </p:sp>
        </p:grpSp>
      </p:grpSp>
      <p:sp>
        <p:nvSpPr>
          <p:cNvPr id="11" name="矩形 10"/>
          <p:cNvSpPr/>
          <p:nvPr>
            <p:custDataLst>
              <p:tags r:id="rId226"/>
            </p:custDataLst>
          </p:nvPr>
        </p:nvSpPr>
        <p:spPr>
          <a:xfrm>
            <a:off x="9561976" y="1618430"/>
            <a:ext cx="1057533" cy="377190"/>
          </a:xfrm>
          <a:prstGeom prst="rect">
            <a:avLst/>
          </a:prstGeom>
        </p:spPr>
        <p:txBody>
          <a:bodyPr wrap="square" lIns="91424" tIns="45713" rIns="91424" bIns="45713">
            <a:spAutoFit/>
          </a:bodyPr>
          <a:p>
            <a:pPr algn="ctr">
              <a:buFontTx/>
              <a:buNone/>
            </a:pPr>
            <a:r>
              <a:rPr lang="zh-CN" altLang="en-US" sz="1865" b="1" dirty="0">
                <a:solidFill>
                  <a:prstClr val="white"/>
                </a:solidFill>
                <a:latin typeface="Calibri" panose="020F0502020204030204"/>
                <a:ea typeface="微软雅黑" panose="020B0503020204020204" pitchFamily="34" charset="-122"/>
                <a:cs typeface="+mn-ea"/>
                <a:sym typeface="+mn-lt"/>
              </a:rPr>
              <a:t>人才</a:t>
            </a:r>
            <a:endParaRPr lang="zh-CN" altLang="en-US" sz="1865" b="1" dirty="0">
              <a:solidFill>
                <a:prstClr val="white"/>
              </a:solidFill>
              <a:latin typeface="Calibri" panose="020F0502020204030204"/>
              <a:ea typeface="微软雅黑" panose="020B0503020204020204" pitchFamily="34" charset="-122"/>
              <a:cs typeface="+mn-ea"/>
              <a:sym typeface="+mn-lt"/>
            </a:endParaRPr>
          </a:p>
        </p:txBody>
      </p:sp>
      <p:grpSp>
        <p:nvGrpSpPr>
          <p:cNvPr id="16" name="组合 15"/>
          <p:cNvGrpSpPr/>
          <p:nvPr/>
        </p:nvGrpSpPr>
        <p:grpSpPr>
          <a:xfrm>
            <a:off x="69533" y="863600"/>
            <a:ext cx="7539539" cy="661035"/>
            <a:chOff x="1168192" y="2289998"/>
            <a:chExt cx="9283834" cy="758416"/>
          </a:xfrm>
        </p:grpSpPr>
        <p:grpSp>
          <p:nvGrpSpPr>
            <p:cNvPr id="17" name="组合 16"/>
            <p:cNvGrpSpPr/>
            <p:nvPr/>
          </p:nvGrpSpPr>
          <p:grpSpPr>
            <a:xfrm>
              <a:off x="1452252" y="2383555"/>
              <a:ext cx="8999774" cy="619992"/>
              <a:chOff x="4757369" y="4188620"/>
              <a:chExt cx="12557245" cy="481030"/>
            </a:xfrm>
            <a:effectLst>
              <a:outerShdw blurRad="50800" dist="38100" dir="2700000" algn="tl" rotWithShape="0">
                <a:prstClr val="black">
                  <a:alpha val="40000"/>
                </a:prstClr>
              </a:outerShdw>
            </a:effectLst>
          </p:grpSpPr>
          <p:sp>
            <p:nvSpPr>
              <p:cNvPr id="20" name="圆角矩形 58"/>
              <p:cNvSpPr/>
              <p:nvPr>
                <p:custDataLst>
                  <p:tags r:id="rId227"/>
                </p:custDataLst>
              </p:nvPr>
            </p:nvSpPr>
            <p:spPr>
              <a:xfrm>
                <a:off x="4757369" y="4188620"/>
                <a:ext cx="12557245"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228"/>
                </p:custDataLst>
              </p:nvPr>
            </p:nvSpPr>
            <p:spPr bwMode="auto">
              <a:xfrm>
                <a:off x="5886540" y="4205578"/>
                <a:ext cx="10161440"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三、强化要素支撑，加快提升核心竞争力</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229"/>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230"/>
            </p:custDataLst>
          </p:nvPr>
        </p:nvPicPr>
        <p:blipFill>
          <a:blip r:embed="rId231"/>
          <a:stretch>
            <a:fillRect/>
          </a:stretch>
        </p:blipFill>
        <p:spPr>
          <a:xfrm>
            <a:off x="167323" y="963930"/>
            <a:ext cx="496570" cy="3854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Tm="7000"/>
    </mc:Choice>
    <mc:Fallback>
      <p:transition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608"/>
                                        </p:tgtEl>
                                        <p:attrNameLst>
                                          <p:attrName>style.visibility</p:attrName>
                                        </p:attrNameLst>
                                      </p:cBhvr>
                                      <p:to>
                                        <p:strVal val="visible"/>
                                      </p:to>
                                    </p:set>
                                    <p:animEffect transition="in" filter="randombar(horizontal)">
                                      <p:cBhvr>
                                        <p:cTn id="13" dur="500"/>
                                        <p:tgtEl>
                                          <p:spTgt spid="608"/>
                                        </p:tgtEl>
                                      </p:cBhvr>
                                    </p:animEffect>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300" fill="hold"/>
                                        <p:tgtEl>
                                          <p:spTgt spid="3"/>
                                        </p:tgtEl>
                                        <p:attrNameLst>
                                          <p:attrName>ppt_w</p:attrName>
                                        </p:attrNameLst>
                                      </p:cBhvr>
                                      <p:tavLst>
                                        <p:tav tm="0">
                                          <p:val>
                                            <p:fltVal val="0"/>
                                          </p:val>
                                        </p:tav>
                                        <p:tav tm="100000">
                                          <p:val>
                                            <p:strVal val="#ppt_w"/>
                                          </p:val>
                                        </p:tav>
                                      </p:tavLst>
                                    </p:anim>
                                    <p:anim calcmode="lin" valueType="num">
                                      <p:cBhvr>
                                        <p:cTn id="18" dur="300" fill="hold"/>
                                        <p:tgtEl>
                                          <p:spTgt spid="3"/>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4" presetClass="entr" presetSubtype="32" fill="hold" grpId="0" nodeType="afterEffect">
                                  <p:stCondLst>
                                    <p:cond delay="0"/>
                                  </p:stCondLst>
                                  <p:childTnLst>
                                    <p:set>
                                      <p:cBhvr>
                                        <p:cTn id="21" dur="500" fill="hold">
                                          <p:stCondLst>
                                            <p:cond delay="0"/>
                                          </p:stCondLst>
                                        </p:cTn>
                                        <p:tgtEl>
                                          <p:spTgt spid="2"/>
                                        </p:tgtEl>
                                        <p:attrNameLst>
                                          <p:attrName>style.visibility</p:attrName>
                                        </p:attrNameLst>
                                      </p:cBhvr>
                                      <p:to>
                                        <p:strVal val="visible"/>
                                      </p:to>
                                    </p:set>
                                    <p:animEffect transition="in" filter="box(ou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片 120" descr="QQ图片20230509091538"/>
          <p:cNvPicPr>
            <a:picLocks noChangeAspect="1"/>
          </p:cNvPicPr>
          <p:nvPr>
            <p:custDataLst>
              <p:tags r:id="rId1"/>
            </p:custDataLst>
          </p:nvPr>
        </p:nvPicPr>
        <p:blipFill>
          <a:blip r:embed="rId2"/>
          <a:srcRect r="33702"/>
          <a:stretch>
            <a:fillRect/>
          </a:stretch>
        </p:blipFill>
        <p:spPr>
          <a:xfrm>
            <a:off x="6388418" y="945515"/>
            <a:ext cx="4495165" cy="5353050"/>
          </a:xfrm>
          <a:prstGeom prst="rect">
            <a:avLst/>
          </a:prstGeom>
        </p:spPr>
      </p:pic>
      <p:sp>
        <p:nvSpPr>
          <p:cNvPr id="12" name="矩形 11"/>
          <p:cNvSpPr/>
          <p:nvPr>
            <p:custDataLst>
              <p:tags r:id="rId3"/>
            </p:custDataLst>
          </p:nvPr>
        </p:nvSpPr>
        <p:spPr>
          <a:xfrm>
            <a:off x="0" y="1109980"/>
            <a:ext cx="10973435"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822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4"/>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5"/>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6"/>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7"/>
            </p:custDataLst>
          </p:nvPr>
        </p:nvPicPr>
        <p:blipFill>
          <a:blip r:embed="rId8"/>
          <a:stretch>
            <a:fillRect/>
          </a:stretch>
        </p:blipFill>
        <p:spPr>
          <a:xfrm>
            <a:off x="180023" y="963930"/>
            <a:ext cx="496570" cy="385445"/>
          </a:xfrm>
          <a:prstGeom prst="rect">
            <a:avLst/>
          </a:prstGeom>
        </p:spPr>
      </p:pic>
      <p:sp>
        <p:nvSpPr>
          <p:cNvPr id="5" name="平行四边形 4"/>
          <p:cNvSpPr>
            <a:spLocks noChangeArrowheads="1"/>
          </p:cNvSpPr>
          <p:nvPr>
            <p:custDataLst>
              <p:tags r:id="rId9"/>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10"/>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1"/>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w="1905">
                  <a:noFill/>
                </a:ln>
                <a:solidFill>
                  <a:srgbClr val="FFFFFF"/>
                </a:solidFill>
                <a:effectLst/>
                <a:uLnTx/>
                <a:uFillTx/>
                <a:latin typeface="微软雅黑" panose="020B0503020204020204" pitchFamily="34" charset="-122"/>
                <a:ea typeface="微软雅黑" panose="020B0503020204020204" pitchFamily="34" charset="-122"/>
                <a:cs typeface="+mn-cs"/>
              </a:rPr>
              <a:t> </a:t>
            </a: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 （一）聚焦发展质效，在着力推动经济运行提质扩量上取得新突破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14" name="组合 13"/>
          <p:cNvGrpSpPr/>
          <p:nvPr/>
        </p:nvGrpSpPr>
        <p:grpSpPr>
          <a:xfrm>
            <a:off x="3426778" y="2249805"/>
            <a:ext cx="4714240" cy="496570"/>
            <a:chOff x="7709" y="3004"/>
            <a:chExt cx="8880" cy="1093"/>
          </a:xfrm>
        </p:grpSpPr>
        <p:grpSp>
          <p:nvGrpSpPr>
            <p:cNvPr id="15" name="组合 14"/>
            <p:cNvGrpSpPr/>
            <p:nvPr/>
          </p:nvGrpSpPr>
          <p:grpSpPr>
            <a:xfrm>
              <a:off x="7716" y="3004"/>
              <a:ext cx="8873" cy="1093"/>
              <a:chOff x="4199470" y="3106258"/>
              <a:chExt cx="1181291" cy="1244600"/>
            </a:xfrm>
          </p:grpSpPr>
          <p:sp>
            <p:nvSpPr>
              <p:cNvPr id="18" name="矩形 150"/>
              <p:cNvSpPr>
                <a:spLocks noChangeArrowheads="1"/>
              </p:cNvSpPr>
              <p:nvPr>
                <p:custDataLst>
                  <p:tags r:id="rId12"/>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矩形 18"/>
              <p:cNvSpPr/>
              <p:nvPr>
                <p:custDataLst>
                  <p:tags r:id="rId13"/>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2" name="TextBox 15"/>
            <p:cNvSpPr txBox="1"/>
            <p:nvPr>
              <p:custDataLst>
                <p:tags r:id="rId14"/>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市场开发机制</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23" name="组合 22"/>
          <p:cNvGrpSpPr/>
          <p:nvPr/>
        </p:nvGrpSpPr>
        <p:grpSpPr>
          <a:xfrm>
            <a:off x="2061528" y="2250440"/>
            <a:ext cx="1365885" cy="491490"/>
            <a:chOff x="4188101" y="3106258"/>
            <a:chExt cx="1476541" cy="1244600"/>
          </a:xfrm>
        </p:grpSpPr>
        <p:sp>
          <p:nvSpPr>
            <p:cNvPr id="24" name="矩形 150"/>
            <p:cNvSpPr>
              <a:spLocks noChangeArrowheads="1"/>
            </p:cNvSpPr>
            <p:nvPr>
              <p:custDataLst>
                <p:tags r:id="rId15"/>
              </p:custDataLst>
            </p:nvPr>
          </p:nvSpPr>
          <p:spPr bwMode="auto">
            <a:xfrm>
              <a:off x="4199539" y="3106258"/>
              <a:ext cx="1432128"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文本框 19"/>
            <p:cNvSpPr>
              <a:spLocks noChangeArrowheads="1"/>
            </p:cNvSpPr>
            <p:nvPr>
              <p:custDataLst>
                <p:tags r:id="rId16"/>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完善</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custDataLst>
                <p:tags r:id="rId17"/>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41" name="直接连接符 40"/>
          <p:cNvCxnSpPr>
            <a:cxnSpLocks noChangeShapeType="1"/>
          </p:cNvCxnSpPr>
          <p:nvPr>
            <p:custDataLst>
              <p:tags r:id="rId18"/>
            </p:custDataLst>
          </p:nvPr>
        </p:nvCxnSpPr>
        <p:spPr bwMode="auto">
          <a:xfrm flipH="1">
            <a:off x="1109663" y="2002155"/>
            <a:ext cx="11430" cy="3942080"/>
          </a:xfrm>
          <a:prstGeom prst="line">
            <a:avLst/>
          </a:prstGeom>
          <a:noFill/>
          <a:ln w="19050" cmpd="sng">
            <a:solidFill>
              <a:srgbClr val="C00000"/>
            </a:solidFill>
            <a:prstDash val="sysDot"/>
            <a:round/>
            <a:tailEnd type="triangle"/>
          </a:ln>
        </p:spPr>
      </p:cxnSp>
      <p:grpSp>
        <p:nvGrpSpPr>
          <p:cNvPr id="66" name="组合 65"/>
          <p:cNvGrpSpPr/>
          <p:nvPr/>
        </p:nvGrpSpPr>
        <p:grpSpPr>
          <a:xfrm>
            <a:off x="3424238" y="2826385"/>
            <a:ext cx="4714240" cy="496570"/>
            <a:chOff x="7709" y="3004"/>
            <a:chExt cx="8880" cy="1093"/>
          </a:xfrm>
        </p:grpSpPr>
        <p:grpSp>
          <p:nvGrpSpPr>
            <p:cNvPr id="67" name="组合 66"/>
            <p:cNvGrpSpPr/>
            <p:nvPr/>
          </p:nvGrpSpPr>
          <p:grpSpPr>
            <a:xfrm>
              <a:off x="7716" y="3004"/>
              <a:ext cx="8873" cy="1093"/>
              <a:chOff x="4199470" y="3106258"/>
              <a:chExt cx="1181291" cy="1244600"/>
            </a:xfrm>
          </p:grpSpPr>
          <p:sp>
            <p:nvSpPr>
              <p:cNvPr id="69" name="矩形 150"/>
              <p:cNvSpPr>
                <a:spLocks noChangeArrowheads="1"/>
              </p:cNvSpPr>
              <p:nvPr>
                <p:custDataLst>
                  <p:tags r:id="rId19"/>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0" name="矩形 69"/>
              <p:cNvSpPr/>
              <p:nvPr>
                <p:custDataLst>
                  <p:tags r:id="rId20"/>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71" name="TextBox 15"/>
            <p:cNvSpPr txBox="1"/>
            <p:nvPr>
              <p:custDataLst>
                <p:tags r:id="rId21"/>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主业市场拓展</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72" name="组合 71"/>
          <p:cNvGrpSpPr/>
          <p:nvPr/>
        </p:nvGrpSpPr>
        <p:grpSpPr>
          <a:xfrm>
            <a:off x="2068513" y="2814320"/>
            <a:ext cx="1365885" cy="491490"/>
            <a:chOff x="4188101" y="3106258"/>
            <a:chExt cx="1476541" cy="1244600"/>
          </a:xfrm>
        </p:grpSpPr>
        <p:sp>
          <p:nvSpPr>
            <p:cNvPr id="73" name="矩形 150"/>
            <p:cNvSpPr>
              <a:spLocks noChangeArrowheads="1"/>
            </p:cNvSpPr>
            <p:nvPr>
              <p:custDataLst>
                <p:tags r:id="rId22"/>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4" name="文本框 19"/>
            <p:cNvSpPr>
              <a:spLocks noChangeArrowheads="1"/>
            </p:cNvSpPr>
            <p:nvPr>
              <p:custDataLst>
                <p:tags r:id="rId23"/>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mn-ea"/>
                </a:rPr>
                <a:t>加大</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74"/>
            <p:cNvSpPr/>
            <p:nvPr>
              <p:custDataLst>
                <p:tags r:id="rId24"/>
              </p:custDataLst>
            </p:nvPr>
          </p:nvSpPr>
          <p:spPr>
            <a:xfrm>
              <a:off x="4188101" y="409396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76" name="组合 75"/>
          <p:cNvGrpSpPr/>
          <p:nvPr/>
        </p:nvGrpSpPr>
        <p:grpSpPr>
          <a:xfrm>
            <a:off x="3424873" y="3392805"/>
            <a:ext cx="4714240" cy="496570"/>
            <a:chOff x="7709" y="3004"/>
            <a:chExt cx="8880" cy="1093"/>
          </a:xfrm>
        </p:grpSpPr>
        <p:grpSp>
          <p:nvGrpSpPr>
            <p:cNvPr id="77" name="组合 76"/>
            <p:cNvGrpSpPr/>
            <p:nvPr/>
          </p:nvGrpSpPr>
          <p:grpSpPr>
            <a:xfrm>
              <a:off x="7716" y="3004"/>
              <a:ext cx="8873" cy="1093"/>
              <a:chOff x="4199470" y="3106258"/>
              <a:chExt cx="1181291" cy="1244600"/>
            </a:xfrm>
          </p:grpSpPr>
          <p:sp>
            <p:nvSpPr>
              <p:cNvPr id="78" name="矩形 150"/>
              <p:cNvSpPr>
                <a:spLocks noChangeArrowheads="1"/>
              </p:cNvSpPr>
              <p:nvPr>
                <p:custDataLst>
                  <p:tags r:id="rId25"/>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9" name="矩形 78"/>
              <p:cNvSpPr/>
              <p:nvPr>
                <p:custDataLst>
                  <p:tags r:id="rId26"/>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0" name="TextBox 15"/>
            <p:cNvSpPr txBox="1"/>
            <p:nvPr>
              <p:custDataLst>
                <p:tags r:id="rId27"/>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项目部建设</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81" name="组合 80"/>
          <p:cNvGrpSpPr/>
          <p:nvPr/>
        </p:nvGrpSpPr>
        <p:grpSpPr>
          <a:xfrm>
            <a:off x="2069148" y="3390265"/>
            <a:ext cx="1365885" cy="491490"/>
            <a:chOff x="4188101" y="3106258"/>
            <a:chExt cx="1476541" cy="1244600"/>
          </a:xfrm>
        </p:grpSpPr>
        <p:sp>
          <p:nvSpPr>
            <p:cNvPr id="82" name="矩形 150"/>
            <p:cNvSpPr>
              <a:spLocks noChangeArrowheads="1"/>
            </p:cNvSpPr>
            <p:nvPr>
              <p:custDataLst>
                <p:tags r:id="rId28"/>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3" name="文本框 19"/>
            <p:cNvSpPr>
              <a:spLocks noChangeArrowheads="1"/>
            </p:cNvSpPr>
            <p:nvPr>
              <p:custDataLst>
                <p:tags r:id="rId29"/>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p:nvPr>
              <p:custDataLst>
                <p:tags r:id="rId30"/>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5" name="组合 84"/>
          <p:cNvGrpSpPr/>
          <p:nvPr/>
        </p:nvGrpSpPr>
        <p:grpSpPr>
          <a:xfrm>
            <a:off x="3422333" y="3977640"/>
            <a:ext cx="4714240" cy="496570"/>
            <a:chOff x="7709" y="3004"/>
            <a:chExt cx="8880" cy="1093"/>
          </a:xfrm>
        </p:grpSpPr>
        <p:grpSp>
          <p:nvGrpSpPr>
            <p:cNvPr id="86" name="组合 85"/>
            <p:cNvGrpSpPr/>
            <p:nvPr/>
          </p:nvGrpSpPr>
          <p:grpSpPr>
            <a:xfrm>
              <a:off x="7716" y="3004"/>
              <a:ext cx="8873" cy="1093"/>
              <a:chOff x="4199470" y="3106258"/>
              <a:chExt cx="1181291" cy="1244600"/>
            </a:xfrm>
          </p:grpSpPr>
          <p:sp>
            <p:nvSpPr>
              <p:cNvPr id="87" name="矩形 150"/>
              <p:cNvSpPr>
                <a:spLocks noChangeArrowheads="1"/>
              </p:cNvSpPr>
              <p:nvPr>
                <p:custDataLst>
                  <p:tags r:id="rId31"/>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8" name="矩形 87"/>
              <p:cNvSpPr/>
              <p:nvPr>
                <p:custDataLst>
                  <p:tags r:id="rId32"/>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9" name="TextBox 15"/>
            <p:cNvSpPr txBox="1"/>
            <p:nvPr>
              <p:custDataLst>
                <p:tags r:id="rId33"/>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资质建设</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90" name="组合 89"/>
          <p:cNvGrpSpPr/>
          <p:nvPr/>
        </p:nvGrpSpPr>
        <p:grpSpPr>
          <a:xfrm>
            <a:off x="2066608" y="3978275"/>
            <a:ext cx="1365885" cy="491490"/>
            <a:chOff x="4188101" y="3106258"/>
            <a:chExt cx="1476541" cy="1244600"/>
          </a:xfrm>
        </p:grpSpPr>
        <p:sp>
          <p:nvSpPr>
            <p:cNvPr id="91" name="矩形 150"/>
            <p:cNvSpPr>
              <a:spLocks noChangeArrowheads="1"/>
            </p:cNvSpPr>
            <p:nvPr>
              <p:custDataLst>
                <p:tags r:id="rId34"/>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2" name="文本框 19"/>
            <p:cNvSpPr>
              <a:spLocks noChangeArrowheads="1"/>
            </p:cNvSpPr>
            <p:nvPr>
              <p:custDataLst>
                <p:tags r:id="rId35"/>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矩形 92"/>
            <p:cNvSpPr/>
            <p:nvPr>
              <p:custDataLst>
                <p:tags r:id="rId36"/>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4" name="组合 93"/>
          <p:cNvGrpSpPr/>
          <p:nvPr/>
        </p:nvGrpSpPr>
        <p:grpSpPr>
          <a:xfrm>
            <a:off x="3418523" y="4540885"/>
            <a:ext cx="4714240" cy="496570"/>
            <a:chOff x="7709" y="3004"/>
            <a:chExt cx="8880" cy="1093"/>
          </a:xfrm>
        </p:grpSpPr>
        <p:grpSp>
          <p:nvGrpSpPr>
            <p:cNvPr id="95" name="组合 94"/>
            <p:cNvGrpSpPr/>
            <p:nvPr/>
          </p:nvGrpSpPr>
          <p:grpSpPr>
            <a:xfrm>
              <a:off x="7716" y="3004"/>
              <a:ext cx="8873" cy="1093"/>
              <a:chOff x="4199470" y="3106258"/>
              <a:chExt cx="1181291" cy="1244600"/>
            </a:xfrm>
          </p:grpSpPr>
          <p:sp>
            <p:nvSpPr>
              <p:cNvPr id="96" name="矩形 150"/>
              <p:cNvSpPr>
                <a:spLocks noChangeArrowheads="1"/>
              </p:cNvSpPr>
              <p:nvPr>
                <p:custDataLst>
                  <p:tags r:id="rId37"/>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7" name="矩形 96"/>
              <p:cNvSpPr/>
              <p:nvPr>
                <p:custDataLst>
                  <p:tags r:id="rId38"/>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8" name="TextBox 15"/>
            <p:cNvSpPr txBox="1"/>
            <p:nvPr>
              <p:custDataLst>
                <p:tags r:id="rId39"/>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内部资源整合</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99" name="组合 98"/>
          <p:cNvGrpSpPr/>
          <p:nvPr/>
        </p:nvGrpSpPr>
        <p:grpSpPr>
          <a:xfrm>
            <a:off x="2062798" y="4541520"/>
            <a:ext cx="1365885" cy="491490"/>
            <a:chOff x="4188101" y="3106258"/>
            <a:chExt cx="1476541" cy="1244600"/>
          </a:xfrm>
        </p:grpSpPr>
        <p:sp>
          <p:nvSpPr>
            <p:cNvPr id="100" name="矩形 150"/>
            <p:cNvSpPr>
              <a:spLocks noChangeArrowheads="1"/>
            </p:cNvSpPr>
            <p:nvPr>
              <p:custDataLst>
                <p:tags r:id="rId40"/>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1" name="文本框 19"/>
            <p:cNvSpPr>
              <a:spLocks noChangeArrowheads="1"/>
            </p:cNvSpPr>
            <p:nvPr>
              <p:custDataLst>
                <p:tags r:id="rId41"/>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优化</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矩形 101"/>
            <p:cNvSpPr/>
            <p:nvPr>
              <p:custDataLst>
                <p:tags r:id="rId42"/>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3" name="组合 102"/>
          <p:cNvGrpSpPr/>
          <p:nvPr/>
        </p:nvGrpSpPr>
        <p:grpSpPr>
          <a:xfrm>
            <a:off x="3422876" y="5104218"/>
            <a:ext cx="4716872" cy="498387"/>
            <a:chOff x="7704" y="3000"/>
            <a:chExt cx="8885" cy="1097"/>
          </a:xfrm>
        </p:grpSpPr>
        <p:grpSp>
          <p:nvGrpSpPr>
            <p:cNvPr id="104" name="组合 103"/>
            <p:cNvGrpSpPr/>
            <p:nvPr/>
          </p:nvGrpSpPr>
          <p:grpSpPr>
            <a:xfrm>
              <a:off x="7704" y="3004"/>
              <a:ext cx="8885" cy="1093"/>
              <a:chOff x="4197878" y="3106258"/>
              <a:chExt cx="1182883" cy="1244600"/>
            </a:xfrm>
          </p:grpSpPr>
          <p:sp>
            <p:nvSpPr>
              <p:cNvPr id="105" name="矩形 150"/>
              <p:cNvSpPr>
                <a:spLocks noChangeArrowheads="1"/>
              </p:cNvSpPr>
              <p:nvPr>
                <p:custDataLst>
                  <p:tags r:id="rId43"/>
                </p:custDataLst>
              </p:nvPr>
            </p:nvSpPr>
            <p:spPr bwMode="auto">
              <a:xfrm>
                <a:off x="4197878"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6" name="矩形 105"/>
              <p:cNvSpPr/>
              <p:nvPr>
                <p:custDataLst>
                  <p:tags r:id="rId44"/>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7" name="TextBox 15"/>
            <p:cNvSpPr txBox="1"/>
            <p:nvPr>
              <p:custDataLst>
                <p:tags r:id="rId45"/>
              </p:custDataLst>
            </p:nvPr>
          </p:nvSpPr>
          <p:spPr bwMode="auto">
            <a:xfrm>
              <a:off x="7744" y="3000"/>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高质量发展引导基金</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08" name="组合 107"/>
          <p:cNvGrpSpPr/>
          <p:nvPr/>
        </p:nvGrpSpPr>
        <p:grpSpPr>
          <a:xfrm>
            <a:off x="2069783" y="5106670"/>
            <a:ext cx="1365885" cy="491490"/>
            <a:chOff x="4188101" y="3106258"/>
            <a:chExt cx="1476541" cy="1244600"/>
          </a:xfrm>
        </p:grpSpPr>
        <p:sp>
          <p:nvSpPr>
            <p:cNvPr id="109" name="矩形 150"/>
            <p:cNvSpPr>
              <a:spLocks noChangeArrowheads="1"/>
            </p:cNvSpPr>
            <p:nvPr>
              <p:custDataLst>
                <p:tags r:id="rId46"/>
              </p:custDataLst>
            </p:nvPr>
          </p:nvSpPr>
          <p:spPr bwMode="auto">
            <a:xfrm>
              <a:off x="4189242"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0" name="文本框 19"/>
            <p:cNvSpPr>
              <a:spLocks noChangeArrowheads="1"/>
            </p:cNvSpPr>
            <p:nvPr>
              <p:custDataLst>
                <p:tags r:id="rId47"/>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设立</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矩形 110"/>
            <p:cNvSpPr/>
            <p:nvPr>
              <p:custDataLst>
                <p:tags r:id="rId48"/>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2" name="组合 111"/>
          <p:cNvGrpSpPr/>
          <p:nvPr/>
        </p:nvGrpSpPr>
        <p:grpSpPr>
          <a:xfrm>
            <a:off x="3419158" y="5661660"/>
            <a:ext cx="4714240" cy="496570"/>
            <a:chOff x="7709" y="3004"/>
            <a:chExt cx="8880" cy="1093"/>
          </a:xfrm>
        </p:grpSpPr>
        <p:grpSp>
          <p:nvGrpSpPr>
            <p:cNvPr id="113" name="组合 112"/>
            <p:cNvGrpSpPr/>
            <p:nvPr/>
          </p:nvGrpSpPr>
          <p:grpSpPr>
            <a:xfrm>
              <a:off x="7716" y="3004"/>
              <a:ext cx="8873" cy="1093"/>
              <a:chOff x="4199470" y="3106258"/>
              <a:chExt cx="1181291" cy="1244600"/>
            </a:xfrm>
          </p:grpSpPr>
          <p:sp>
            <p:nvSpPr>
              <p:cNvPr id="114" name="矩形 150"/>
              <p:cNvSpPr>
                <a:spLocks noChangeArrowheads="1"/>
              </p:cNvSpPr>
              <p:nvPr>
                <p:custDataLst>
                  <p:tags r:id="rId49"/>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5" name="矩形 114"/>
              <p:cNvSpPr/>
              <p:nvPr>
                <p:custDataLst>
                  <p:tags r:id="rId50"/>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16" name="TextBox 15"/>
            <p:cNvSpPr txBox="1"/>
            <p:nvPr>
              <p:custDataLst>
                <p:tags r:id="rId51"/>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经济运行管理</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17" name="组合 116"/>
          <p:cNvGrpSpPr/>
          <p:nvPr/>
        </p:nvGrpSpPr>
        <p:grpSpPr>
          <a:xfrm>
            <a:off x="2063433" y="5662295"/>
            <a:ext cx="1365885" cy="491490"/>
            <a:chOff x="4188101" y="3106258"/>
            <a:chExt cx="1476541" cy="1244600"/>
          </a:xfrm>
        </p:grpSpPr>
        <p:sp>
          <p:nvSpPr>
            <p:cNvPr id="118" name="矩形 150"/>
            <p:cNvSpPr>
              <a:spLocks noChangeArrowheads="1"/>
            </p:cNvSpPr>
            <p:nvPr>
              <p:custDataLst>
                <p:tags r:id="rId52"/>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9" name="文本框 19"/>
            <p:cNvSpPr>
              <a:spLocks noChangeArrowheads="1"/>
            </p:cNvSpPr>
            <p:nvPr>
              <p:custDataLst>
                <p:tags r:id="rId53"/>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119"/>
            <p:cNvSpPr/>
            <p:nvPr>
              <p:custDataLst>
                <p:tags r:id="rId54"/>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2000" advTm="10000"/>
    </mc:Choice>
    <mc:Fallback>
      <p:transition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par>
                          <p:cTn id="29" fill="hold">
                            <p:stCondLst>
                              <p:cond delay="3000"/>
                            </p:stCondLst>
                            <p:childTnLst>
                              <p:par>
                                <p:cTn id="30" presetID="12" presetClass="entr" presetSubtype="4"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00"/>
                                        <p:tgtEl>
                                          <p:spTgt spid="23"/>
                                        </p:tgtEl>
                                        <p:attrNameLst>
                                          <p:attrName>ppt_y</p:attrName>
                                        </p:attrNameLst>
                                      </p:cBhvr>
                                      <p:tavLst>
                                        <p:tav tm="0">
                                          <p:val>
                                            <p:strVal val="#ppt_y+#ppt_h*1.125000"/>
                                          </p:val>
                                        </p:tav>
                                        <p:tav tm="100000">
                                          <p:val>
                                            <p:strVal val="#ppt_y"/>
                                          </p:val>
                                        </p:tav>
                                      </p:tavLst>
                                    </p:anim>
                                    <p:animEffect transition="in" filter="wipe(up)">
                                      <p:cBhvr>
                                        <p:cTn id="33" dur="300"/>
                                        <p:tgtEl>
                                          <p:spTgt spid="23"/>
                                        </p:tgtEl>
                                      </p:cBhvr>
                                    </p:animEffect>
                                  </p:childTnLst>
                                </p:cTn>
                              </p:par>
                              <p:par>
                                <p:cTn id="34" presetID="12" presetClass="entr" presetSubtype="4"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300"/>
                                        <p:tgtEl>
                                          <p:spTgt spid="14"/>
                                        </p:tgtEl>
                                        <p:attrNameLst>
                                          <p:attrName>ppt_y</p:attrName>
                                        </p:attrNameLst>
                                      </p:cBhvr>
                                      <p:tavLst>
                                        <p:tav tm="0">
                                          <p:val>
                                            <p:strVal val="#ppt_y+#ppt_h*1.125000"/>
                                          </p:val>
                                        </p:tav>
                                        <p:tav tm="100000">
                                          <p:val>
                                            <p:strVal val="#ppt_y"/>
                                          </p:val>
                                        </p:tav>
                                      </p:tavLst>
                                    </p:anim>
                                    <p:animEffect transition="in" filter="wipe(up)">
                                      <p:cBhvr>
                                        <p:cTn id="37" dur="300"/>
                                        <p:tgtEl>
                                          <p:spTgt spid="14"/>
                                        </p:tgtEl>
                                      </p:cBhvr>
                                    </p:animEffect>
                                  </p:childTnLst>
                                </p:cTn>
                              </p:par>
                              <p:par>
                                <p:cTn id="38" presetID="12" presetClass="entr" presetSubtype="4" fill="hold" nodeType="withEffect">
                                  <p:stCondLst>
                                    <p:cond delay="100"/>
                                  </p:stCondLst>
                                  <p:childTnLst>
                                    <p:set>
                                      <p:cBhvr>
                                        <p:cTn id="39" dur="1" fill="hold">
                                          <p:stCondLst>
                                            <p:cond delay="0"/>
                                          </p:stCondLst>
                                        </p:cTn>
                                        <p:tgtEl>
                                          <p:spTgt spid="72"/>
                                        </p:tgtEl>
                                        <p:attrNameLst>
                                          <p:attrName>style.visibility</p:attrName>
                                        </p:attrNameLst>
                                      </p:cBhvr>
                                      <p:to>
                                        <p:strVal val="visible"/>
                                      </p:to>
                                    </p:set>
                                    <p:anim calcmode="lin" valueType="num">
                                      <p:cBhvr additive="base">
                                        <p:cTn id="40" dur="300"/>
                                        <p:tgtEl>
                                          <p:spTgt spid="72"/>
                                        </p:tgtEl>
                                        <p:attrNameLst>
                                          <p:attrName>ppt_y</p:attrName>
                                        </p:attrNameLst>
                                      </p:cBhvr>
                                      <p:tavLst>
                                        <p:tav tm="0">
                                          <p:val>
                                            <p:strVal val="#ppt_y+#ppt_h*1.125000"/>
                                          </p:val>
                                        </p:tav>
                                        <p:tav tm="100000">
                                          <p:val>
                                            <p:strVal val="#ppt_y"/>
                                          </p:val>
                                        </p:tav>
                                      </p:tavLst>
                                    </p:anim>
                                    <p:animEffect transition="in" filter="wipe(up)">
                                      <p:cBhvr>
                                        <p:cTn id="41" dur="300"/>
                                        <p:tgtEl>
                                          <p:spTgt spid="72"/>
                                        </p:tgtEl>
                                      </p:cBhvr>
                                    </p:animEffect>
                                  </p:childTnLst>
                                </p:cTn>
                              </p:par>
                              <p:par>
                                <p:cTn id="42" presetID="12" presetClass="entr" presetSubtype="4" fill="hold" nodeType="withEffect">
                                  <p:stCondLst>
                                    <p:cond delay="10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300"/>
                                        <p:tgtEl>
                                          <p:spTgt spid="66"/>
                                        </p:tgtEl>
                                        <p:attrNameLst>
                                          <p:attrName>ppt_y</p:attrName>
                                        </p:attrNameLst>
                                      </p:cBhvr>
                                      <p:tavLst>
                                        <p:tav tm="0">
                                          <p:val>
                                            <p:strVal val="#ppt_y+#ppt_h*1.125000"/>
                                          </p:val>
                                        </p:tav>
                                        <p:tav tm="100000">
                                          <p:val>
                                            <p:strVal val="#ppt_y"/>
                                          </p:val>
                                        </p:tav>
                                      </p:tavLst>
                                    </p:anim>
                                    <p:animEffect transition="in" filter="wipe(up)">
                                      <p:cBhvr>
                                        <p:cTn id="45" dur="300"/>
                                        <p:tgtEl>
                                          <p:spTgt spid="66"/>
                                        </p:tgtEl>
                                      </p:cBhvr>
                                    </p:animEffect>
                                  </p:childTnLst>
                                </p:cTn>
                              </p:par>
                              <p:par>
                                <p:cTn id="46" presetID="12" presetClass="entr" presetSubtype="4" fill="hold" nodeType="withEffect">
                                  <p:stCondLst>
                                    <p:cond delay="20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300"/>
                                        <p:tgtEl>
                                          <p:spTgt spid="81"/>
                                        </p:tgtEl>
                                        <p:attrNameLst>
                                          <p:attrName>ppt_y</p:attrName>
                                        </p:attrNameLst>
                                      </p:cBhvr>
                                      <p:tavLst>
                                        <p:tav tm="0">
                                          <p:val>
                                            <p:strVal val="#ppt_y+#ppt_h*1.125000"/>
                                          </p:val>
                                        </p:tav>
                                        <p:tav tm="100000">
                                          <p:val>
                                            <p:strVal val="#ppt_y"/>
                                          </p:val>
                                        </p:tav>
                                      </p:tavLst>
                                    </p:anim>
                                    <p:animEffect transition="in" filter="wipe(up)">
                                      <p:cBhvr>
                                        <p:cTn id="49" dur="300"/>
                                        <p:tgtEl>
                                          <p:spTgt spid="81"/>
                                        </p:tgtEl>
                                      </p:cBhvr>
                                    </p:animEffect>
                                  </p:childTnLst>
                                </p:cTn>
                              </p:par>
                              <p:par>
                                <p:cTn id="50" presetID="12" presetClass="entr" presetSubtype="4" fill="hold" nodeType="withEffect">
                                  <p:stCondLst>
                                    <p:cond delay="20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300"/>
                                        <p:tgtEl>
                                          <p:spTgt spid="76"/>
                                        </p:tgtEl>
                                        <p:attrNameLst>
                                          <p:attrName>ppt_y</p:attrName>
                                        </p:attrNameLst>
                                      </p:cBhvr>
                                      <p:tavLst>
                                        <p:tav tm="0">
                                          <p:val>
                                            <p:strVal val="#ppt_y+#ppt_h*1.125000"/>
                                          </p:val>
                                        </p:tav>
                                        <p:tav tm="100000">
                                          <p:val>
                                            <p:strVal val="#ppt_y"/>
                                          </p:val>
                                        </p:tav>
                                      </p:tavLst>
                                    </p:anim>
                                    <p:animEffect transition="in" filter="wipe(up)">
                                      <p:cBhvr>
                                        <p:cTn id="53" dur="300"/>
                                        <p:tgtEl>
                                          <p:spTgt spid="76"/>
                                        </p:tgtEl>
                                      </p:cBhvr>
                                    </p:animEffect>
                                  </p:childTnLst>
                                </p:cTn>
                              </p:par>
                              <p:par>
                                <p:cTn id="54" presetID="12" presetClass="entr" presetSubtype="4" fill="hold" nodeType="withEffect">
                                  <p:stCondLst>
                                    <p:cond delay="30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300"/>
                                        <p:tgtEl>
                                          <p:spTgt spid="90"/>
                                        </p:tgtEl>
                                        <p:attrNameLst>
                                          <p:attrName>ppt_y</p:attrName>
                                        </p:attrNameLst>
                                      </p:cBhvr>
                                      <p:tavLst>
                                        <p:tav tm="0">
                                          <p:val>
                                            <p:strVal val="#ppt_y+#ppt_h*1.125000"/>
                                          </p:val>
                                        </p:tav>
                                        <p:tav tm="100000">
                                          <p:val>
                                            <p:strVal val="#ppt_y"/>
                                          </p:val>
                                        </p:tav>
                                      </p:tavLst>
                                    </p:anim>
                                    <p:animEffect transition="in" filter="wipe(up)">
                                      <p:cBhvr>
                                        <p:cTn id="57" dur="300"/>
                                        <p:tgtEl>
                                          <p:spTgt spid="90"/>
                                        </p:tgtEl>
                                      </p:cBhvr>
                                    </p:animEffect>
                                  </p:childTnLst>
                                </p:cTn>
                              </p:par>
                              <p:par>
                                <p:cTn id="58" presetID="12" presetClass="entr" presetSubtype="4" fill="hold" nodeType="withEffect">
                                  <p:stCondLst>
                                    <p:cond delay="30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300"/>
                                        <p:tgtEl>
                                          <p:spTgt spid="85"/>
                                        </p:tgtEl>
                                        <p:attrNameLst>
                                          <p:attrName>ppt_y</p:attrName>
                                        </p:attrNameLst>
                                      </p:cBhvr>
                                      <p:tavLst>
                                        <p:tav tm="0">
                                          <p:val>
                                            <p:strVal val="#ppt_y+#ppt_h*1.125000"/>
                                          </p:val>
                                        </p:tav>
                                        <p:tav tm="100000">
                                          <p:val>
                                            <p:strVal val="#ppt_y"/>
                                          </p:val>
                                        </p:tav>
                                      </p:tavLst>
                                    </p:anim>
                                    <p:animEffect transition="in" filter="wipe(up)">
                                      <p:cBhvr>
                                        <p:cTn id="61" dur="300"/>
                                        <p:tgtEl>
                                          <p:spTgt spid="85"/>
                                        </p:tgtEl>
                                      </p:cBhvr>
                                    </p:animEffect>
                                  </p:childTnLst>
                                </p:cTn>
                              </p:par>
                              <p:par>
                                <p:cTn id="62" presetID="12" presetClass="entr" presetSubtype="4" fill="hold" nodeType="withEffect">
                                  <p:stCondLst>
                                    <p:cond delay="400"/>
                                  </p:stCondLst>
                                  <p:childTnLst>
                                    <p:set>
                                      <p:cBhvr>
                                        <p:cTn id="63" dur="300" fill="hold">
                                          <p:stCondLst>
                                            <p:cond delay="0"/>
                                          </p:stCondLst>
                                        </p:cTn>
                                        <p:tgtEl>
                                          <p:spTgt spid="99"/>
                                        </p:tgtEl>
                                        <p:attrNameLst>
                                          <p:attrName>style.visibility</p:attrName>
                                        </p:attrNameLst>
                                      </p:cBhvr>
                                      <p:to>
                                        <p:strVal val="visible"/>
                                      </p:to>
                                    </p:set>
                                    <p:anim calcmode="lin" valueType="num">
                                      <p:cBhvr additive="base">
                                        <p:cTn id="64" dur="300"/>
                                        <p:tgtEl>
                                          <p:spTgt spid="99"/>
                                        </p:tgtEl>
                                        <p:attrNameLst>
                                          <p:attrName>ppt_y</p:attrName>
                                        </p:attrNameLst>
                                      </p:cBhvr>
                                      <p:tavLst>
                                        <p:tav tm="0">
                                          <p:val>
                                            <p:strVal val="#ppt_y+#ppt_h*1.125000"/>
                                          </p:val>
                                        </p:tav>
                                        <p:tav tm="100000">
                                          <p:val>
                                            <p:strVal val="#ppt_y"/>
                                          </p:val>
                                        </p:tav>
                                      </p:tavLst>
                                    </p:anim>
                                    <p:animEffect transition="in" filter="wipe(up)">
                                      <p:cBhvr>
                                        <p:cTn id="65" dur="300"/>
                                        <p:tgtEl>
                                          <p:spTgt spid="99"/>
                                        </p:tgtEl>
                                      </p:cBhvr>
                                    </p:animEffect>
                                  </p:childTnLst>
                                </p:cTn>
                              </p:par>
                              <p:par>
                                <p:cTn id="66" presetID="12" presetClass="entr" presetSubtype="4" fill="hold" nodeType="withEffect">
                                  <p:stCondLst>
                                    <p:cond delay="40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300"/>
                                        <p:tgtEl>
                                          <p:spTgt spid="94"/>
                                        </p:tgtEl>
                                        <p:attrNameLst>
                                          <p:attrName>ppt_y</p:attrName>
                                        </p:attrNameLst>
                                      </p:cBhvr>
                                      <p:tavLst>
                                        <p:tav tm="0">
                                          <p:val>
                                            <p:strVal val="#ppt_y+#ppt_h*1.125000"/>
                                          </p:val>
                                        </p:tav>
                                        <p:tav tm="100000">
                                          <p:val>
                                            <p:strVal val="#ppt_y"/>
                                          </p:val>
                                        </p:tav>
                                      </p:tavLst>
                                    </p:anim>
                                    <p:animEffect transition="in" filter="wipe(up)">
                                      <p:cBhvr>
                                        <p:cTn id="69" dur="300"/>
                                        <p:tgtEl>
                                          <p:spTgt spid="94"/>
                                        </p:tgtEl>
                                      </p:cBhvr>
                                    </p:animEffect>
                                  </p:childTnLst>
                                </p:cTn>
                              </p:par>
                              <p:par>
                                <p:cTn id="70" presetID="12" presetClass="entr" presetSubtype="4" fill="hold" nodeType="withEffect">
                                  <p:stCondLst>
                                    <p:cond delay="500"/>
                                  </p:stCondLst>
                                  <p:childTnLst>
                                    <p:set>
                                      <p:cBhvr>
                                        <p:cTn id="71" dur="1" fill="hold">
                                          <p:stCondLst>
                                            <p:cond delay="0"/>
                                          </p:stCondLst>
                                        </p:cTn>
                                        <p:tgtEl>
                                          <p:spTgt spid="108"/>
                                        </p:tgtEl>
                                        <p:attrNameLst>
                                          <p:attrName>style.visibility</p:attrName>
                                        </p:attrNameLst>
                                      </p:cBhvr>
                                      <p:to>
                                        <p:strVal val="visible"/>
                                      </p:to>
                                    </p:set>
                                    <p:anim calcmode="lin" valueType="num">
                                      <p:cBhvr additive="base">
                                        <p:cTn id="72" dur="300"/>
                                        <p:tgtEl>
                                          <p:spTgt spid="108"/>
                                        </p:tgtEl>
                                        <p:attrNameLst>
                                          <p:attrName>ppt_y</p:attrName>
                                        </p:attrNameLst>
                                      </p:cBhvr>
                                      <p:tavLst>
                                        <p:tav tm="0">
                                          <p:val>
                                            <p:strVal val="#ppt_y+#ppt_h*1.125000"/>
                                          </p:val>
                                        </p:tav>
                                        <p:tav tm="100000">
                                          <p:val>
                                            <p:strVal val="#ppt_y"/>
                                          </p:val>
                                        </p:tav>
                                      </p:tavLst>
                                    </p:anim>
                                    <p:animEffect transition="in" filter="wipe(up)">
                                      <p:cBhvr>
                                        <p:cTn id="73" dur="300"/>
                                        <p:tgtEl>
                                          <p:spTgt spid="108"/>
                                        </p:tgtEl>
                                      </p:cBhvr>
                                    </p:animEffect>
                                  </p:childTnLst>
                                </p:cTn>
                              </p:par>
                              <p:par>
                                <p:cTn id="74" presetID="12" presetClass="entr" presetSubtype="4" fill="hold" nodeType="withEffect">
                                  <p:stCondLst>
                                    <p:cond delay="50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300"/>
                                        <p:tgtEl>
                                          <p:spTgt spid="103"/>
                                        </p:tgtEl>
                                        <p:attrNameLst>
                                          <p:attrName>ppt_y</p:attrName>
                                        </p:attrNameLst>
                                      </p:cBhvr>
                                      <p:tavLst>
                                        <p:tav tm="0">
                                          <p:val>
                                            <p:strVal val="#ppt_y+#ppt_h*1.125000"/>
                                          </p:val>
                                        </p:tav>
                                        <p:tav tm="100000">
                                          <p:val>
                                            <p:strVal val="#ppt_y"/>
                                          </p:val>
                                        </p:tav>
                                      </p:tavLst>
                                    </p:anim>
                                    <p:animEffect transition="in" filter="wipe(up)">
                                      <p:cBhvr>
                                        <p:cTn id="77" dur="300"/>
                                        <p:tgtEl>
                                          <p:spTgt spid="103"/>
                                        </p:tgtEl>
                                      </p:cBhvr>
                                    </p:animEffect>
                                  </p:childTnLst>
                                </p:cTn>
                              </p:par>
                              <p:par>
                                <p:cTn id="78" presetID="12" presetClass="entr" presetSubtype="4" fill="hold" nodeType="withEffect">
                                  <p:stCondLst>
                                    <p:cond delay="600"/>
                                  </p:stCondLst>
                                  <p:childTnLst>
                                    <p:set>
                                      <p:cBhvr>
                                        <p:cTn id="79" dur="1" fill="hold">
                                          <p:stCondLst>
                                            <p:cond delay="0"/>
                                          </p:stCondLst>
                                        </p:cTn>
                                        <p:tgtEl>
                                          <p:spTgt spid="117"/>
                                        </p:tgtEl>
                                        <p:attrNameLst>
                                          <p:attrName>style.visibility</p:attrName>
                                        </p:attrNameLst>
                                      </p:cBhvr>
                                      <p:to>
                                        <p:strVal val="visible"/>
                                      </p:to>
                                    </p:set>
                                    <p:anim calcmode="lin" valueType="num">
                                      <p:cBhvr additive="base">
                                        <p:cTn id="80" dur="300"/>
                                        <p:tgtEl>
                                          <p:spTgt spid="117"/>
                                        </p:tgtEl>
                                        <p:attrNameLst>
                                          <p:attrName>ppt_y</p:attrName>
                                        </p:attrNameLst>
                                      </p:cBhvr>
                                      <p:tavLst>
                                        <p:tav tm="0">
                                          <p:val>
                                            <p:strVal val="#ppt_y+#ppt_h*1.125000"/>
                                          </p:val>
                                        </p:tav>
                                        <p:tav tm="100000">
                                          <p:val>
                                            <p:strVal val="#ppt_y"/>
                                          </p:val>
                                        </p:tav>
                                      </p:tavLst>
                                    </p:anim>
                                    <p:animEffect transition="in" filter="wipe(up)">
                                      <p:cBhvr>
                                        <p:cTn id="81" dur="300"/>
                                        <p:tgtEl>
                                          <p:spTgt spid="117"/>
                                        </p:tgtEl>
                                      </p:cBhvr>
                                    </p:animEffect>
                                  </p:childTnLst>
                                </p:cTn>
                              </p:par>
                              <p:par>
                                <p:cTn id="82" presetID="12" presetClass="entr" presetSubtype="4" fill="hold" nodeType="withEffect">
                                  <p:stCondLst>
                                    <p:cond delay="6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300"/>
                                        <p:tgtEl>
                                          <p:spTgt spid="112"/>
                                        </p:tgtEl>
                                        <p:attrNameLst>
                                          <p:attrName>ppt_y</p:attrName>
                                        </p:attrNameLst>
                                      </p:cBhvr>
                                      <p:tavLst>
                                        <p:tav tm="0">
                                          <p:val>
                                            <p:strVal val="#ppt_y+#ppt_h*1.125000"/>
                                          </p:val>
                                        </p:tav>
                                        <p:tav tm="100000">
                                          <p:val>
                                            <p:strVal val="#ppt_y"/>
                                          </p:val>
                                        </p:tav>
                                      </p:tavLst>
                                    </p:anim>
                                    <p:animEffect transition="in" filter="wipe(up)">
                                      <p:cBhvr>
                                        <p:cTn id="85" dur="3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三队潘二灰岩项目2 - 副本"/>
          <p:cNvPicPr>
            <a:picLocks noChangeAspect="1"/>
          </p:cNvPicPr>
          <p:nvPr>
            <p:custDataLst>
              <p:tags r:id="rId1"/>
            </p:custDataLst>
          </p:nvPr>
        </p:nvPicPr>
        <p:blipFill>
          <a:blip r:embed="rId2"/>
          <a:srcRect l="22427" r="17870"/>
          <a:stretch>
            <a:fillRect/>
          </a:stretch>
        </p:blipFill>
        <p:spPr>
          <a:xfrm>
            <a:off x="6506528" y="963930"/>
            <a:ext cx="4246245" cy="5334635"/>
          </a:xfrm>
          <a:prstGeom prst="rect">
            <a:avLst/>
          </a:prstGeom>
        </p:spPr>
      </p:pic>
      <p:sp>
        <p:nvSpPr>
          <p:cNvPr id="12" name="矩形 11"/>
          <p:cNvSpPr/>
          <p:nvPr>
            <p:custDataLst>
              <p:tags r:id="rId3"/>
            </p:custDataLst>
          </p:nvPr>
        </p:nvSpPr>
        <p:spPr>
          <a:xfrm>
            <a:off x="0" y="1109980"/>
            <a:ext cx="10973435"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4"/>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5"/>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6"/>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7"/>
            </p:custDataLst>
          </p:nvPr>
        </p:nvPicPr>
        <p:blipFill>
          <a:blip r:embed="rId8"/>
          <a:stretch>
            <a:fillRect/>
          </a:stretch>
        </p:blipFill>
        <p:spPr>
          <a:xfrm>
            <a:off x="154623" y="963930"/>
            <a:ext cx="496570" cy="385445"/>
          </a:xfrm>
          <a:prstGeom prst="rect">
            <a:avLst/>
          </a:prstGeom>
        </p:spPr>
      </p:pic>
      <p:sp>
        <p:nvSpPr>
          <p:cNvPr id="5" name="平行四边形 4"/>
          <p:cNvSpPr>
            <a:spLocks noChangeArrowheads="1"/>
          </p:cNvSpPr>
          <p:nvPr>
            <p:custDataLst>
              <p:tags r:id="rId9"/>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10"/>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1"/>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（二）聚焦优化结构，在着力提升产业链综合实力上取得新突破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pic>
        <p:nvPicPr>
          <p:cNvPr id="10" name="矩形 9"/>
          <p:cNvPicPr/>
          <p:nvPr>
            <p:custDataLst>
              <p:tags r:id="rId12"/>
            </p:custDataLst>
          </p:nvPr>
        </p:nvPicPr>
        <p:blipFill>
          <a:blip r:embed="rId13"/>
          <a:stretch>
            <a:fillRect/>
          </a:stretch>
        </p:blipFill>
        <p:spPr>
          <a:xfrm>
            <a:off x="995998" y="2273935"/>
            <a:ext cx="6975475" cy="852805"/>
          </a:xfrm>
          <a:prstGeom prst="rect">
            <a:avLst/>
          </a:prstGeom>
          <a:noFill/>
          <a:ln w="9525">
            <a:noFill/>
          </a:ln>
        </p:spPr>
      </p:pic>
      <p:grpSp>
        <p:nvGrpSpPr>
          <p:cNvPr id="8" name="圆角矩形 10"/>
          <p:cNvGrpSpPr/>
          <p:nvPr/>
        </p:nvGrpSpPr>
        <p:grpSpPr>
          <a:xfrm>
            <a:off x="1258253" y="2688590"/>
            <a:ext cx="5705475" cy="165100"/>
            <a:chOff x="42" y="691"/>
            <a:chExt cx="5676" cy="104"/>
          </a:xfrm>
        </p:grpSpPr>
        <p:pic>
          <p:nvPicPr>
            <p:cNvPr id="14375" name="圆角矩形 10"/>
            <p:cNvPicPr/>
            <p:nvPr>
              <p:custDataLst>
                <p:tags r:id="rId14"/>
              </p:custDataLst>
            </p:nvPr>
          </p:nvPicPr>
          <p:blipFill>
            <a:blip r:embed="rId15"/>
            <a:stretch>
              <a:fillRect/>
            </a:stretch>
          </p:blipFill>
          <p:spPr>
            <a:xfrm>
              <a:off x="42" y="691"/>
              <a:ext cx="5676" cy="104"/>
            </a:xfrm>
            <a:prstGeom prst="rect">
              <a:avLst/>
            </a:prstGeom>
            <a:noFill/>
            <a:ln w="9525">
              <a:noFill/>
            </a:ln>
          </p:spPr>
        </p:pic>
        <p:sp>
          <p:nvSpPr>
            <p:cNvPr id="14376" name="Text Box 8"/>
            <p:cNvSpPr txBox="1"/>
            <p:nvPr>
              <p:custDataLst>
                <p:tags r:id="rId16"/>
              </p:custDataLst>
            </p:nvPr>
          </p:nvSpPr>
          <p:spPr>
            <a:xfrm>
              <a:off x="91" y="739"/>
              <a:ext cx="5578" cy="11"/>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9" name="矩形 8"/>
          <p:cNvSpPr>
            <a:spLocks noChangeArrowheads="1"/>
          </p:cNvSpPr>
          <p:nvPr>
            <p:custDataLst>
              <p:tags r:id="rId17"/>
            </p:custDataLst>
          </p:nvPr>
        </p:nvSpPr>
        <p:spPr bwMode="auto">
          <a:xfrm>
            <a:off x="1348423" y="2362835"/>
            <a:ext cx="6054725"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1.全力做好能源资源勘查</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 name="矩形 12"/>
          <p:cNvPicPr/>
          <p:nvPr>
            <p:custDataLst>
              <p:tags r:id="rId18"/>
            </p:custDataLst>
          </p:nvPr>
        </p:nvPicPr>
        <p:blipFill>
          <a:blip r:embed="rId19"/>
          <a:stretch>
            <a:fillRect/>
          </a:stretch>
        </p:blipFill>
        <p:spPr>
          <a:xfrm>
            <a:off x="995998" y="3631565"/>
            <a:ext cx="6975475" cy="852170"/>
          </a:xfrm>
          <a:prstGeom prst="rect">
            <a:avLst/>
          </a:prstGeom>
          <a:noFill/>
          <a:ln w="9525">
            <a:noFill/>
          </a:ln>
        </p:spPr>
      </p:pic>
      <p:grpSp>
        <p:nvGrpSpPr>
          <p:cNvPr id="4" name="圆角矩形 13"/>
          <p:cNvGrpSpPr/>
          <p:nvPr/>
        </p:nvGrpSpPr>
        <p:grpSpPr>
          <a:xfrm>
            <a:off x="1258253" y="4064635"/>
            <a:ext cx="5655310" cy="165100"/>
            <a:chOff x="42" y="1486"/>
            <a:chExt cx="5676" cy="104"/>
          </a:xfrm>
        </p:grpSpPr>
        <p:pic>
          <p:nvPicPr>
            <p:cNvPr id="14373" name="圆角矩形 13"/>
            <p:cNvPicPr/>
            <p:nvPr>
              <p:custDataLst>
                <p:tags r:id="rId20"/>
              </p:custDataLst>
            </p:nvPr>
          </p:nvPicPr>
          <p:blipFill>
            <a:blip r:embed="rId15"/>
            <a:stretch>
              <a:fillRect/>
            </a:stretch>
          </p:blipFill>
          <p:spPr>
            <a:xfrm>
              <a:off x="42" y="1486"/>
              <a:ext cx="5676" cy="104"/>
            </a:xfrm>
            <a:prstGeom prst="rect">
              <a:avLst/>
            </a:prstGeom>
            <a:noFill/>
            <a:ln w="9525">
              <a:noFill/>
            </a:ln>
          </p:spPr>
        </p:pic>
        <p:sp>
          <p:nvSpPr>
            <p:cNvPr id="14374" name="Text Box 13"/>
            <p:cNvSpPr txBox="1"/>
            <p:nvPr>
              <p:custDataLst>
                <p:tags r:id="rId21"/>
              </p:custDataLst>
            </p:nvPr>
          </p:nvSpPr>
          <p:spPr>
            <a:xfrm>
              <a:off x="91" y="1532"/>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pic>
        <p:nvPicPr>
          <p:cNvPr id="6" name="矩形 14"/>
          <p:cNvPicPr/>
          <p:nvPr>
            <p:custDataLst>
              <p:tags r:id="rId22"/>
            </p:custDataLst>
          </p:nvPr>
        </p:nvPicPr>
        <p:blipFill>
          <a:blip r:embed="rId23"/>
          <a:stretch>
            <a:fillRect/>
          </a:stretch>
        </p:blipFill>
        <p:spPr>
          <a:xfrm>
            <a:off x="995998" y="4305935"/>
            <a:ext cx="6975475" cy="854075"/>
          </a:xfrm>
          <a:prstGeom prst="rect">
            <a:avLst/>
          </a:prstGeom>
          <a:noFill/>
          <a:ln w="9525">
            <a:noFill/>
          </a:ln>
        </p:spPr>
      </p:pic>
      <p:grpSp>
        <p:nvGrpSpPr>
          <p:cNvPr id="7" name="圆角矩形 15"/>
          <p:cNvGrpSpPr/>
          <p:nvPr/>
        </p:nvGrpSpPr>
        <p:grpSpPr>
          <a:xfrm>
            <a:off x="1258253" y="4721860"/>
            <a:ext cx="5606415" cy="163830"/>
            <a:chOff x="42" y="1882"/>
            <a:chExt cx="5676" cy="103"/>
          </a:xfrm>
        </p:grpSpPr>
        <p:pic>
          <p:nvPicPr>
            <p:cNvPr id="14371" name="圆角矩形 15"/>
            <p:cNvPicPr/>
            <p:nvPr>
              <p:custDataLst>
                <p:tags r:id="rId24"/>
              </p:custDataLst>
            </p:nvPr>
          </p:nvPicPr>
          <p:blipFill>
            <a:blip r:embed="rId25"/>
            <a:stretch>
              <a:fillRect/>
            </a:stretch>
          </p:blipFill>
          <p:spPr>
            <a:xfrm>
              <a:off x="42" y="1882"/>
              <a:ext cx="5676" cy="103"/>
            </a:xfrm>
            <a:prstGeom prst="rect">
              <a:avLst/>
            </a:prstGeom>
            <a:noFill/>
            <a:ln w="9525">
              <a:noFill/>
            </a:ln>
          </p:spPr>
        </p:pic>
        <p:sp>
          <p:nvSpPr>
            <p:cNvPr id="14372" name="Text Box 17"/>
            <p:cNvSpPr txBox="1"/>
            <p:nvPr>
              <p:custDataLst>
                <p:tags r:id="rId26"/>
              </p:custDataLst>
            </p:nvPr>
          </p:nvSpPr>
          <p:spPr>
            <a:xfrm>
              <a:off x="91" y="1929"/>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11" name="矩形 10"/>
          <p:cNvSpPr>
            <a:spLocks noChangeArrowheads="1"/>
          </p:cNvSpPr>
          <p:nvPr>
            <p:custDataLst>
              <p:tags r:id="rId27"/>
            </p:custDataLst>
          </p:nvPr>
        </p:nvSpPr>
        <p:spPr bwMode="auto">
          <a:xfrm>
            <a:off x="1347788" y="4390390"/>
            <a:ext cx="5353050"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4.做大做优建筑板块</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31" name="矩形 17"/>
          <p:cNvPicPr/>
          <p:nvPr>
            <p:custDataLst>
              <p:tags r:id="rId28"/>
            </p:custDataLst>
          </p:nvPr>
        </p:nvPicPr>
        <p:blipFill>
          <a:blip r:embed="rId29"/>
          <a:stretch>
            <a:fillRect/>
          </a:stretch>
        </p:blipFill>
        <p:spPr>
          <a:xfrm>
            <a:off x="995998" y="4940935"/>
            <a:ext cx="6975475" cy="846455"/>
          </a:xfrm>
          <a:prstGeom prst="rect">
            <a:avLst/>
          </a:prstGeom>
          <a:noFill/>
          <a:ln w="9525">
            <a:noFill/>
          </a:ln>
        </p:spPr>
      </p:pic>
      <p:grpSp>
        <p:nvGrpSpPr>
          <p:cNvPr id="32" name="圆角矩形 18"/>
          <p:cNvGrpSpPr/>
          <p:nvPr/>
        </p:nvGrpSpPr>
        <p:grpSpPr>
          <a:xfrm>
            <a:off x="1258253" y="5330190"/>
            <a:ext cx="5606415" cy="165100"/>
            <a:chOff x="42" y="2277"/>
            <a:chExt cx="5676" cy="104"/>
          </a:xfrm>
        </p:grpSpPr>
        <p:pic>
          <p:nvPicPr>
            <p:cNvPr id="14369" name="圆角矩形 18"/>
            <p:cNvPicPr/>
            <p:nvPr>
              <p:custDataLst>
                <p:tags r:id="rId30"/>
              </p:custDataLst>
            </p:nvPr>
          </p:nvPicPr>
          <p:blipFill>
            <a:blip r:embed="rId15"/>
            <a:stretch>
              <a:fillRect/>
            </a:stretch>
          </p:blipFill>
          <p:spPr>
            <a:xfrm>
              <a:off x="42" y="2277"/>
              <a:ext cx="5676" cy="104"/>
            </a:xfrm>
            <a:prstGeom prst="rect">
              <a:avLst/>
            </a:prstGeom>
            <a:noFill/>
            <a:ln w="9525">
              <a:noFill/>
            </a:ln>
          </p:spPr>
        </p:pic>
        <p:sp>
          <p:nvSpPr>
            <p:cNvPr id="14370" name="Text Box 22"/>
            <p:cNvSpPr txBox="1"/>
            <p:nvPr>
              <p:custDataLst>
                <p:tags r:id="rId31"/>
              </p:custDataLst>
            </p:nvPr>
          </p:nvSpPr>
          <p:spPr>
            <a:xfrm>
              <a:off x="91" y="2325"/>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pic>
        <p:nvPicPr>
          <p:cNvPr id="33" name="矩形 23"/>
          <p:cNvPicPr/>
          <p:nvPr>
            <p:custDataLst>
              <p:tags r:id="rId32"/>
            </p:custDataLst>
          </p:nvPr>
        </p:nvPicPr>
        <p:blipFill>
          <a:blip r:embed="rId33"/>
          <a:stretch>
            <a:fillRect/>
          </a:stretch>
        </p:blipFill>
        <p:spPr>
          <a:xfrm>
            <a:off x="995998" y="2920365"/>
            <a:ext cx="6975475" cy="847725"/>
          </a:xfrm>
          <a:prstGeom prst="rect">
            <a:avLst/>
          </a:prstGeom>
          <a:noFill/>
          <a:ln w="9525">
            <a:noFill/>
          </a:ln>
        </p:spPr>
      </p:pic>
      <p:grpSp>
        <p:nvGrpSpPr>
          <p:cNvPr id="34" name="圆角矩形 24"/>
          <p:cNvGrpSpPr/>
          <p:nvPr/>
        </p:nvGrpSpPr>
        <p:grpSpPr>
          <a:xfrm>
            <a:off x="1258253" y="3355340"/>
            <a:ext cx="5655310" cy="163195"/>
            <a:chOff x="42" y="1091"/>
            <a:chExt cx="5676" cy="103"/>
          </a:xfrm>
        </p:grpSpPr>
        <p:pic>
          <p:nvPicPr>
            <p:cNvPr id="14363" name="圆角矩形 24"/>
            <p:cNvPicPr/>
            <p:nvPr>
              <p:custDataLst>
                <p:tags r:id="rId34"/>
              </p:custDataLst>
            </p:nvPr>
          </p:nvPicPr>
          <p:blipFill>
            <a:blip r:embed="rId25"/>
            <a:stretch>
              <a:fillRect/>
            </a:stretch>
          </p:blipFill>
          <p:spPr>
            <a:xfrm>
              <a:off x="42" y="1091"/>
              <a:ext cx="5676" cy="103"/>
            </a:xfrm>
            <a:prstGeom prst="rect">
              <a:avLst/>
            </a:prstGeom>
            <a:noFill/>
            <a:ln w="9525">
              <a:noFill/>
            </a:ln>
          </p:spPr>
        </p:pic>
        <p:sp>
          <p:nvSpPr>
            <p:cNvPr id="14364" name="Text Box 34"/>
            <p:cNvSpPr txBox="1"/>
            <p:nvPr>
              <p:custDataLst>
                <p:tags r:id="rId35"/>
              </p:custDataLst>
            </p:nvPr>
          </p:nvSpPr>
          <p:spPr>
            <a:xfrm>
              <a:off x="91" y="1136"/>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35" name="矩形 34"/>
          <p:cNvSpPr>
            <a:spLocks noChangeArrowheads="1"/>
          </p:cNvSpPr>
          <p:nvPr>
            <p:custDataLst>
              <p:tags r:id="rId36"/>
            </p:custDataLst>
          </p:nvPr>
        </p:nvSpPr>
        <p:spPr bwMode="auto">
          <a:xfrm>
            <a:off x="1346518" y="3031490"/>
            <a:ext cx="5389880"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2.保障矿山安全高效绿色智能开采</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a:spLocks noChangeArrowheads="1"/>
          </p:cNvSpPr>
          <p:nvPr>
            <p:custDataLst>
              <p:tags r:id="rId37"/>
            </p:custDataLst>
          </p:nvPr>
        </p:nvSpPr>
        <p:spPr bwMode="auto">
          <a:xfrm>
            <a:off x="1347153" y="3728085"/>
            <a:ext cx="5397500"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3.服务绿色发展和生态文明建设</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37" name="矩形 36"/>
          <p:cNvSpPr>
            <a:spLocks noChangeArrowheads="1"/>
          </p:cNvSpPr>
          <p:nvPr>
            <p:custDataLst>
              <p:tags r:id="rId38"/>
            </p:custDataLst>
          </p:nvPr>
        </p:nvSpPr>
        <p:spPr bwMode="auto">
          <a:xfrm>
            <a:off x="1347788" y="5020310"/>
            <a:ext cx="5243195" cy="39878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5.拓展房地产业</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29" name="矩形 14"/>
          <p:cNvPicPr/>
          <p:nvPr>
            <p:custDataLst>
              <p:tags r:id="rId39"/>
            </p:custDataLst>
          </p:nvPr>
        </p:nvPicPr>
        <p:blipFill>
          <a:blip r:embed="rId23"/>
          <a:stretch>
            <a:fillRect/>
          </a:stretch>
        </p:blipFill>
        <p:spPr>
          <a:xfrm>
            <a:off x="980123" y="5541645"/>
            <a:ext cx="6991985" cy="854075"/>
          </a:xfrm>
          <a:prstGeom prst="rect">
            <a:avLst/>
          </a:prstGeom>
          <a:noFill/>
          <a:ln w="9525">
            <a:noFill/>
          </a:ln>
        </p:spPr>
      </p:pic>
      <p:grpSp>
        <p:nvGrpSpPr>
          <p:cNvPr id="30" name="圆角矩形 15"/>
          <p:cNvGrpSpPr/>
          <p:nvPr/>
        </p:nvGrpSpPr>
        <p:grpSpPr>
          <a:xfrm>
            <a:off x="1242378" y="5957570"/>
            <a:ext cx="5621655" cy="163830"/>
            <a:chOff x="42" y="1882"/>
            <a:chExt cx="5676" cy="103"/>
          </a:xfrm>
        </p:grpSpPr>
        <p:pic>
          <p:nvPicPr>
            <p:cNvPr id="38" name="圆角矩形 15"/>
            <p:cNvPicPr/>
            <p:nvPr>
              <p:custDataLst>
                <p:tags r:id="rId40"/>
              </p:custDataLst>
            </p:nvPr>
          </p:nvPicPr>
          <p:blipFill>
            <a:blip r:embed="rId25"/>
            <a:stretch>
              <a:fillRect/>
            </a:stretch>
          </p:blipFill>
          <p:spPr>
            <a:xfrm>
              <a:off x="42" y="1882"/>
              <a:ext cx="5676" cy="103"/>
            </a:xfrm>
            <a:prstGeom prst="rect">
              <a:avLst/>
            </a:prstGeom>
            <a:noFill/>
            <a:ln w="9525">
              <a:noFill/>
            </a:ln>
          </p:spPr>
        </p:pic>
        <p:sp>
          <p:nvSpPr>
            <p:cNvPr id="39" name="Text Box 17"/>
            <p:cNvSpPr txBox="1"/>
            <p:nvPr>
              <p:custDataLst>
                <p:tags r:id="rId41"/>
              </p:custDataLst>
            </p:nvPr>
          </p:nvSpPr>
          <p:spPr>
            <a:xfrm>
              <a:off x="91" y="1929"/>
              <a:ext cx="5578" cy="10"/>
            </a:xfrm>
            <a:prstGeom prst="rect">
              <a:avLst/>
            </a:prstGeom>
            <a:noFill/>
            <a:ln w="9525">
              <a:noFill/>
            </a:ln>
          </p:spPr>
          <p:txBody>
            <a:bodyPr wrap="none" anchor="ctr" anchorCtr="0"/>
            <a:p>
              <a:pPr algn="ctr"/>
              <a:endParaRPr lang="zh-CN" altLang="en-US" dirty="0">
                <a:solidFill>
                  <a:srgbClr val="FFFFFF"/>
                </a:solidFill>
                <a:latin typeface="Calibri" panose="020F0502020204030204" pitchFamily="34" charset="0"/>
              </a:endParaRPr>
            </a:p>
          </p:txBody>
        </p:sp>
      </p:grpSp>
      <p:sp>
        <p:nvSpPr>
          <p:cNvPr id="40" name="矩形 39"/>
          <p:cNvSpPr>
            <a:spLocks noChangeArrowheads="1"/>
          </p:cNvSpPr>
          <p:nvPr>
            <p:custDataLst>
              <p:tags r:id="rId42"/>
            </p:custDataLst>
          </p:nvPr>
        </p:nvSpPr>
        <p:spPr bwMode="auto">
          <a:xfrm>
            <a:off x="1331913" y="5657215"/>
            <a:ext cx="4265930" cy="417830"/>
          </a:xfrm>
          <a:prstGeom prst="rect">
            <a:avLst/>
          </a:prstGeom>
          <a:noFill/>
          <a:ln w="9525">
            <a:noFill/>
            <a:miter lim="800000"/>
          </a:ln>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6</a:t>
            </a:r>
            <a:r>
              <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.强化资产运营</a:t>
            </a:r>
            <a:endParaRPr kumimoji="0" lang="zh-CN" altLang="en-US" sz="2000" b="1" i="0" u="none" strike="noStrike" kern="1200" cap="none" spc="30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000" advTm="10000"/>
    </mc:Choice>
    <mc:Fallback>
      <p:transition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850"/>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par>
                                <p:cTn id="25" presetID="3" presetClass="entr" presetSubtype="1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linds(horizontal)">
                                      <p:cBhvr>
                                        <p:cTn id="27" dur="500"/>
                                        <p:tgtEl>
                                          <p:spTgt spid="2"/>
                                        </p:tgtEl>
                                      </p:cBhvr>
                                    </p:animEffect>
                                  </p:childTnLst>
                                </p:cTn>
                              </p:par>
                            </p:childTnLst>
                          </p:cTn>
                        </p:par>
                        <p:par>
                          <p:cTn id="28" fill="hold">
                            <p:stCondLst>
                              <p:cond delay="2350"/>
                            </p:stCondLst>
                            <p:childTnLst>
                              <p:par>
                                <p:cTn id="29" presetID="18" presetClass="entr" presetSubtype="12" fill="hold" nodeType="afterEffect">
                                  <p:stCondLst>
                                    <p:cond delay="100"/>
                                  </p:stCondLst>
                                  <p:childTnLst>
                                    <p:set>
                                      <p:cBhvr>
                                        <p:cTn id="30" dur="1" fill="hold">
                                          <p:stCondLst>
                                            <p:cond delay="0"/>
                                          </p:stCondLst>
                                        </p:cTn>
                                        <p:tgtEl>
                                          <p:spTgt spid="10"/>
                                        </p:tgtEl>
                                        <p:attrNameLst>
                                          <p:attrName>style.visibility</p:attrName>
                                        </p:attrNameLst>
                                      </p:cBhvr>
                                      <p:to>
                                        <p:strVal val="visible"/>
                                      </p:to>
                                    </p:set>
                                    <p:animEffect transition="in" filter="strips(downLeft)">
                                      <p:cBhvr>
                                        <p:cTn id="31" dur="500"/>
                                        <p:tgtEl>
                                          <p:spTgt spid="10"/>
                                        </p:tgtEl>
                                      </p:cBhvr>
                                    </p:animEffect>
                                  </p:childTnLst>
                                </p:cTn>
                              </p:par>
                              <p:par>
                                <p:cTn id="32" presetID="18" presetClass="entr" presetSubtype="12" fill="hold" nodeType="withEffect">
                                  <p:stCondLst>
                                    <p:cond delay="200"/>
                                  </p:stCondLst>
                                  <p:childTnLst>
                                    <p:set>
                                      <p:cBhvr>
                                        <p:cTn id="33" dur="1" fill="hold">
                                          <p:stCondLst>
                                            <p:cond delay="0"/>
                                          </p:stCondLst>
                                        </p:cTn>
                                        <p:tgtEl>
                                          <p:spTgt spid="33"/>
                                        </p:tgtEl>
                                        <p:attrNameLst>
                                          <p:attrName>style.visibility</p:attrName>
                                        </p:attrNameLst>
                                      </p:cBhvr>
                                      <p:to>
                                        <p:strVal val="visible"/>
                                      </p:to>
                                    </p:set>
                                    <p:animEffect transition="in" filter="strips(downLeft)">
                                      <p:cBhvr>
                                        <p:cTn id="34" dur="500"/>
                                        <p:tgtEl>
                                          <p:spTgt spid="33"/>
                                        </p:tgtEl>
                                      </p:cBhvr>
                                    </p:animEffect>
                                  </p:childTnLst>
                                </p:cTn>
                              </p:par>
                              <p:par>
                                <p:cTn id="35" presetID="18" presetClass="entr" presetSubtype="12" fill="hold" nodeType="withEffect">
                                  <p:stCondLst>
                                    <p:cond delay="300"/>
                                  </p:stCondLst>
                                  <p:childTnLst>
                                    <p:set>
                                      <p:cBhvr>
                                        <p:cTn id="36" dur="1" fill="hold">
                                          <p:stCondLst>
                                            <p:cond delay="0"/>
                                          </p:stCondLst>
                                        </p:cTn>
                                        <p:tgtEl>
                                          <p:spTgt spid="3"/>
                                        </p:tgtEl>
                                        <p:attrNameLst>
                                          <p:attrName>style.visibility</p:attrName>
                                        </p:attrNameLst>
                                      </p:cBhvr>
                                      <p:to>
                                        <p:strVal val="visible"/>
                                      </p:to>
                                    </p:set>
                                    <p:animEffect transition="in" filter="strips(downLeft)">
                                      <p:cBhvr>
                                        <p:cTn id="37" dur="500"/>
                                        <p:tgtEl>
                                          <p:spTgt spid="3"/>
                                        </p:tgtEl>
                                      </p:cBhvr>
                                    </p:animEffect>
                                  </p:childTnLst>
                                </p:cTn>
                              </p:par>
                              <p:par>
                                <p:cTn id="38" presetID="18" presetClass="entr" presetSubtype="12" fill="hold" nodeType="withEffect">
                                  <p:stCondLst>
                                    <p:cond delay="400"/>
                                  </p:stCondLst>
                                  <p:childTnLst>
                                    <p:set>
                                      <p:cBhvr>
                                        <p:cTn id="39" dur="1" fill="hold">
                                          <p:stCondLst>
                                            <p:cond delay="0"/>
                                          </p:stCondLst>
                                        </p:cTn>
                                        <p:tgtEl>
                                          <p:spTgt spid="6"/>
                                        </p:tgtEl>
                                        <p:attrNameLst>
                                          <p:attrName>style.visibility</p:attrName>
                                        </p:attrNameLst>
                                      </p:cBhvr>
                                      <p:to>
                                        <p:strVal val="visible"/>
                                      </p:to>
                                    </p:set>
                                    <p:animEffect transition="in" filter="strips(downLeft)">
                                      <p:cBhvr>
                                        <p:cTn id="40" dur="500"/>
                                        <p:tgtEl>
                                          <p:spTgt spid="6"/>
                                        </p:tgtEl>
                                      </p:cBhvr>
                                    </p:animEffect>
                                  </p:childTnLst>
                                </p:cTn>
                              </p:par>
                              <p:par>
                                <p:cTn id="41" presetID="18" presetClass="entr" presetSubtype="12" fill="hold"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strips(downLeft)">
                                      <p:cBhvr>
                                        <p:cTn id="43" dur="500"/>
                                        <p:tgtEl>
                                          <p:spTgt spid="31"/>
                                        </p:tgtEl>
                                      </p:cBhvr>
                                    </p:animEffect>
                                  </p:childTnLst>
                                </p:cTn>
                              </p:par>
                            </p:childTnLst>
                          </p:cTn>
                        </p:par>
                        <p:par>
                          <p:cTn id="44" fill="hold">
                            <p:stCondLst>
                              <p:cond delay="2950"/>
                            </p:stCondLst>
                            <p:childTnLst>
                              <p:par>
                                <p:cTn id="45" presetID="18" presetClass="entr" presetSubtype="3" fill="hold" nodeType="afterEffect">
                                  <p:stCondLst>
                                    <p:cond delay="100"/>
                                  </p:stCondLst>
                                  <p:childTnLst>
                                    <p:set>
                                      <p:cBhvr>
                                        <p:cTn id="46" dur="1" fill="hold">
                                          <p:stCondLst>
                                            <p:cond delay="0"/>
                                          </p:stCondLst>
                                        </p:cTn>
                                        <p:tgtEl>
                                          <p:spTgt spid="10"/>
                                        </p:tgtEl>
                                        <p:attrNameLst>
                                          <p:attrName>style.visibility</p:attrName>
                                        </p:attrNameLst>
                                      </p:cBhvr>
                                      <p:to>
                                        <p:strVal val="visible"/>
                                      </p:to>
                                    </p:set>
                                    <p:animEffect transition="in" filter="strips(upRight)">
                                      <p:cBhvr>
                                        <p:cTn id="47" dur="400"/>
                                        <p:tgtEl>
                                          <p:spTgt spid="10"/>
                                        </p:tgtEl>
                                      </p:cBhvr>
                                    </p:animEffect>
                                  </p:childTnLst>
                                </p:cTn>
                              </p:par>
                              <p:par>
                                <p:cTn id="48" presetID="18" presetClass="entr" presetSubtype="3" fill="hold" nodeType="withEffect">
                                  <p:stCondLst>
                                    <p:cond delay="300"/>
                                  </p:stCondLst>
                                  <p:childTnLst>
                                    <p:set>
                                      <p:cBhvr>
                                        <p:cTn id="49" dur="1" fill="hold">
                                          <p:stCondLst>
                                            <p:cond delay="0"/>
                                          </p:stCondLst>
                                        </p:cTn>
                                        <p:tgtEl>
                                          <p:spTgt spid="33"/>
                                        </p:tgtEl>
                                        <p:attrNameLst>
                                          <p:attrName>style.visibility</p:attrName>
                                        </p:attrNameLst>
                                      </p:cBhvr>
                                      <p:to>
                                        <p:strVal val="visible"/>
                                      </p:to>
                                    </p:set>
                                    <p:animEffect transition="in" filter="strips(upRight)">
                                      <p:cBhvr>
                                        <p:cTn id="50" dur="400"/>
                                        <p:tgtEl>
                                          <p:spTgt spid="33"/>
                                        </p:tgtEl>
                                      </p:cBhvr>
                                    </p:animEffect>
                                  </p:childTnLst>
                                </p:cTn>
                              </p:par>
                              <p:par>
                                <p:cTn id="51" presetID="18" presetClass="entr" presetSubtype="3" fill="hold" nodeType="withEffect">
                                  <p:stCondLst>
                                    <p:cond delay="500"/>
                                  </p:stCondLst>
                                  <p:childTnLst>
                                    <p:set>
                                      <p:cBhvr>
                                        <p:cTn id="52" dur="1" fill="hold">
                                          <p:stCondLst>
                                            <p:cond delay="0"/>
                                          </p:stCondLst>
                                        </p:cTn>
                                        <p:tgtEl>
                                          <p:spTgt spid="3"/>
                                        </p:tgtEl>
                                        <p:attrNameLst>
                                          <p:attrName>style.visibility</p:attrName>
                                        </p:attrNameLst>
                                      </p:cBhvr>
                                      <p:to>
                                        <p:strVal val="visible"/>
                                      </p:to>
                                    </p:set>
                                    <p:animEffect transition="in" filter="strips(upRight)">
                                      <p:cBhvr>
                                        <p:cTn id="53" dur="400"/>
                                        <p:tgtEl>
                                          <p:spTgt spid="3"/>
                                        </p:tgtEl>
                                      </p:cBhvr>
                                    </p:animEffect>
                                  </p:childTnLst>
                                </p:cTn>
                              </p:par>
                              <p:par>
                                <p:cTn id="54" presetID="18" presetClass="entr" presetSubtype="3" fill="hold" nodeType="withEffect">
                                  <p:stCondLst>
                                    <p:cond delay="700"/>
                                  </p:stCondLst>
                                  <p:childTnLst>
                                    <p:set>
                                      <p:cBhvr>
                                        <p:cTn id="55" dur="1" fill="hold">
                                          <p:stCondLst>
                                            <p:cond delay="0"/>
                                          </p:stCondLst>
                                        </p:cTn>
                                        <p:tgtEl>
                                          <p:spTgt spid="6"/>
                                        </p:tgtEl>
                                        <p:attrNameLst>
                                          <p:attrName>style.visibility</p:attrName>
                                        </p:attrNameLst>
                                      </p:cBhvr>
                                      <p:to>
                                        <p:strVal val="visible"/>
                                      </p:to>
                                    </p:set>
                                    <p:animEffect transition="in" filter="strips(upRight)">
                                      <p:cBhvr>
                                        <p:cTn id="56" dur="400"/>
                                        <p:tgtEl>
                                          <p:spTgt spid="6"/>
                                        </p:tgtEl>
                                      </p:cBhvr>
                                    </p:animEffect>
                                  </p:childTnLst>
                                </p:cTn>
                              </p:par>
                              <p:par>
                                <p:cTn id="57" presetID="18" presetClass="entr" presetSubtype="3" fill="hold" nodeType="withEffect">
                                  <p:stCondLst>
                                    <p:cond delay="900"/>
                                  </p:stCondLst>
                                  <p:childTnLst>
                                    <p:set>
                                      <p:cBhvr>
                                        <p:cTn id="58" dur="1" fill="hold">
                                          <p:stCondLst>
                                            <p:cond delay="0"/>
                                          </p:stCondLst>
                                        </p:cTn>
                                        <p:tgtEl>
                                          <p:spTgt spid="31"/>
                                        </p:tgtEl>
                                        <p:attrNameLst>
                                          <p:attrName>style.visibility</p:attrName>
                                        </p:attrNameLst>
                                      </p:cBhvr>
                                      <p:to>
                                        <p:strVal val="visible"/>
                                      </p:to>
                                    </p:set>
                                    <p:animEffect transition="in" filter="strips(upRight)">
                                      <p:cBhvr>
                                        <p:cTn id="59" dur="400"/>
                                        <p:tgtEl>
                                          <p:spTgt spid="31"/>
                                        </p:tgtEl>
                                      </p:cBhvr>
                                    </p:animEffect>
                                  </p:childTnLst>
                                </p:cTn>
                              </p:par>
                              <p:par>
                                <p:cTn id="60" presetID="18" presetClass="entr" presetSubtype="3" fill="hold" nodeType="withEffect">
                                  <p:stCondLst>
                                    <p:cond delay="700"/>
                                  </p:stCondLst>
                                  <p:childTnLst>
                                    <p:set>
                                      <p:cBhvr>
                                        <p:cTn id="61" dur="1" fill="hold">
                                          <p:stCondLst>
                                            <p:cond delay="0"/>
                                          </p:stCondLst>
                                        </p:cTn>
                                        <p:tgtEl>
                                          <p:spTgt spid="29"/>
                                        </p:tgtEl>
                                        <p:attrNameLst>
                                          <p:attrName>style.visibility</p:attrName>
                                        </p:attrNameLst>
                                      </p:cBhvr>
                                      <p:to>
                                        <p:strVal val="visible"/>
                                      </p:to>
                                    </p:set>
                                    <p:animEffect transition="in" filter="strips(upRight)">
                                      <p:cBhvr>
                                        <p:cTn id="62" dur="400"/>
                                        <p:tgtEl>
                                          <p:spTgt spid="29"/>
                                        </p:tgtEl>
                                      </p:cBhvr>
                                    </p:animEffect>
                                  </p:childTnLst>
                                </p:cTn>
                              </p:par>
                              <p:par>
                                <p:cTn id="63" presetID="18" presetClass="entr" presetSubtype="12" fill="hold" nodeType="withEffect">
                                  <p:stCondLst>
                                    <p:cond delay="400"/>
                                  </p:stCondLst>
                                  <p:childTnLst>
                                    <p:set>
                                      <p:cBhvr>
                                        <p:cTn id="64" dur="1" fill="hold">
                                          <p:stCondLst>
                                            <p:cond delay="0"/>
                                          </p:stCondLst>
                                        </p:cTn>
                                        <p:tgtEl>
                                          <p:spTgt spid="29"/>
                                        </p:tgtEl>
                                        <p:attrNameLst>
                                          <p:attrName>style.visibility</p:attrName>
                                        </p:attrNameLst>
                                      </p:cBhvr>
                                      <p:to>
                                        <p:strVal val="visible"/>
                                      </p:to>
                                    </p:set>
                                    <p:animEffect transition="in" filter="strips(downLeft)">
                                      <p:cBhvr>
                                        <p:cTn id="65" dur="500"/>
                                        <p:tgtEl>
                                          <p:spTgt spid="29"/>
                                        </p:tgtEl>
                                      </p:cBhvr>
                                    </p:animEffect>
                                  </p:childTnLst>
                                </p:cTn>
                              </p:par>
                            </p:childTnLst>
                          </p:cTn>
                        </p:par>
                        <p:par>
                          <p:cTn id="66" fill="hold">
                            <p:stCondLst>
                              <p:cond delay="3550"/>
                            </p:stCondLst>
                            <p:childTnLst>
                              <p:par>
                                <p:cTn id="67" presetID="12" presetClass="entr" presetSubtype="4"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slide(fromBottom)">
                                      <p:cBhvr>
                                        <p:cTn id="69" dur="300"/>
                                        <p:tgtEl>
                                          <p:spTgt spid="9"/>
                                        </p:tgtEl>
                                      </p:cBhvr>
                                    </p:animEffect>
                                  </p:childTnLst>
                                </p:cTn>
                              </p:par>
                              <p:par>
                                <p:cTn id="70" presetID="12" presetClass="entr" presetSubtype="4" fill="hold" grpId="0" nodeType="withEffect">
                                  <p:stCondLst>
                                    <p:cond delay="200"/>
                                  </p:stCondLst>
                                  <p:childTnLst>
                                    <p:set>
                                      <p:cBhvr>
                                        <p:cTn id="71" dur="1" fill="hold">
                                          <p:stCondLst>
                                            <p:cond delay="0"/>
                                          </p:stCondLst>
                                        </p:cTn>
                                        <p:tgtEl>
                                          <p:spTgt spid="35"/>
                                        </p:tgtEl>
                                        <p:attrNameLst>
                                          <p:attrName>style.visibility</p:attrName>
                                        </p:attrNameLst>
                                      </p:cBhvr>
                                      <p:to>
                                        <p:strVal val="visible"/>
                                      </p:to>
                                    </p:set>
                                    <p:animEffect transition="in" filter="slide(fromBottom)">
                                      <p:cBhvr>
                                        <p:cTn id="72" dur="300"/>
                                        <p:tgtEl>
                                          <p:spTgt spid="35"/>
                                        </p:tgtEl>
                                      </p:cBhvr>
                                    </p:animEffect>
                                  </p:childTnLst>
                                </p:cTn>
                              </p:par>
                              <p:par>
                                <p:cTn id="73" presetID="12" presetClass="entr" presetSubtype="4" fill="hold" grpId="0" nodeType="withEffect">
                                  <p:stCondLst>
                                    <p:cond delay="400"/>
                                  </p:stCondLst>
                                  <p:childTnLst>
                                    <p:set>
                                      <p:cBhvr>
                                        <p:cTn id="74" dur="1" fill="hold">
                                          <p:stCondLst>
                                            <p:cond delay="0"/>
                                          </p:stCondLst>
                                        </p:cTn>
                                        <p:tgtEl>
                                          <p:spTgt spid="36"/>
                                        </p:tgtEl>
                                        <p:attrNameLst>
                                          <p:attrName>style.visibility</p:attrName>
                                        </p:attrNameLst>
                                      </p:cBhvr>
                                      <p:to>
                                        <p:strVal val="visible"/>
                                      </p:to>
                                    </p:set>
                                    <p:animEffect transition="in" filter="slide(fromBottom)">
                                      <p:cBhvr>
                                        <p:cTn id="75" dur="300"/>
                                        <p:tgtEl>
                                          <p:spTgt spid="36"/>
                                        </p:tgtEl>
                                      </p:cBhvr>
                                    </p:animEffect>
                                  </p:childTnLst>
                                </p:cTn>
                              </p:par>
                              <p:par>
                                <p:cTn id="76" presetID="12" presetClass="entr" presetSubtype="4" fill="hold" grpId="0" nodeType="withEffect">
                                  <p:stCondLst>
                                    <p:cond delay="600"/>
                                  </p:stCondLst>
                                  <p:childTnLst>
                                    <p:set>
                                      <p:cBhvr>
                                        <p:cTn id="77" dur="1" fill="hold">
                                          <p:stCondLst>
                                            <p:cond delay="0"/>
                                          </p:stCondLst>
                                        </p:cTn>
                                        <p:tgtEl>
                                          <p:spTgt spid="11"/>
                                        </p:tgtEl>
                                        <p:attrNameLst>
                                          <p:attrName>style.visibility</p:attrName>
                                        </p:attrNameLst>
                                      </p:cBhvr>
                                      <p:to>
                                        <p:strVal val="visible"/>
                                      </p:to>
                                    </p:set>
                                    <p:animEffect transition="in" filter="slide(fromBottom)">
                                      <p:cBhvr>
                                        <p:cTn id="78" dur="300"/>
                                        <p:tgtEl>
                                          <p:spTgt spid="11"/>
                                        </p:tgtEl>
                                      </p:cBhvr>
                                    </p:animEffect>
                                  </p:childTnLst>
                                </p:cTn>
                              </p:par>
                              <p:par>
                                <p:cTn id="79" presetID="12" presetClass="entr" presetSubtype="4" fill="hold" grpId="0" nodeType="withEffect">
                                  <p:stCondLst>
                                    <p:cond delay="800"/>
                                  </p:stCondLst>
                                  <p:childTnLst>
                                    <p:set>
                                      <p:cBhvr>
                                        <p:cTn id="80" dur="1" fill="hold">
                                          <p:stCondLst>
                                            <p:cond delay="0"/>
                                          </p:stCondLst>
                                        </p:cTn>
                                        <p:tgtEl>
                                          <p:spTgt spid="37"/>
                                        </p:tgtEl>
                                        <p:attrNameLst>
                                          <p:attrName>style.visibility</p:attrName>
                                        </p:attrNameLst>
                                      </p:cBhvr>
                                      <p:to>
                                        <p:strVal val="visible"/>
                                      </p:to>
                                    </p:set>
                                    <p:animEffect transition="in" filter="slide(fromBottom)">
                                      <p:cBhvr>
                                        <p:cTn id="81" dur="300"/>
                                        <p:tgtEl>
                                          <p:spTgt spid="37"/>
                                        </p:tgtEl>
                                      </p:cBhvr>
                                    </p:animEffect>
                                  </p:childTnLst>
                                </p:cTn>
                              </p:par>
                              <p:par>
                                <p:cTn id="82" presetID="12" presetClass="entr" presetSubtype="4" fill="hold" grpId="0" nodeType="withEffect">
                                  <p:stCondLst>
                                    <p:cond delay="950"/>
                                  </p:stCondLst>
                                  <p:childTnLst>
                                    <p:set>
                                      <p:cBhvr>
                                        <p:cTn id="83" dur="1" fill="hold">
                                          <p:stCondLst>
                                            <p:cond delay="0"/>
                                          </p:stCondLst>
                                        </p:cTn>
                                        <p:tgtEl>
                                          <p:spTgt spid="40"/>
                                        </p:tgtEl>
                                        <p:attrNameLst>
                                          <p:attrName>style.visibility</p:attrName>
                                        </p:attrNameLst>
                                      </p:cBhvr>
                                      <p:to>
                                        <p:strVal val="visible"/>
                                      </p:to>
                                    </p:set>
                                    <p:animEffect transition="in" filter="slide(fromBottom)">
                                      <p:cBhvr>
                                        <p:cTn id="84" dur="300"/>
                                        <p:tgtEl>
                                          <p:spTgt spid="40"/>
                                        </p:tgtEl>
                                      </p:cBhvr>
                                    </p:animEffect>
                                  </p:childTnLst>
                                </p:cTn>
                              </p:par>
                            </p:childTnLst>
                          </p:cTn>
                        </p:par>
                        <p:par>
                          <p:cTn id="85" fill="hold">
                            <p:stCondLst>
                              <p:cond delay="4050"/>
                            </p:stCondLst>
                            <p:childTnLst>
                              <p:par>
                                <p:cTn id="86" presetID="23" presetClass="entr" presetSubtype="16"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ppt_w</p:attrName>
                                        </p:attrNameLst>
                                      </p:cBhvr>
                                      <p:tavLst>
                                        <p:tav tm="0">
                                          <p:val>
                                            <p:fltVal val="0"/>
                                          </p:val>
                                        </p:tav>
                                        <p:tav tm="100000">
                                          <p:val>
                                            <p:strVal val="#ppt_w"/>
                                          </p:val>
                                        </p:tav>
                                      </p:tavLst>
                                    </p:anim>
                                    <p:anim calcmode="lin" valueType="num">
                                      <p:cBhvr>
                                        <p:cTn id="89" dur="500" fill="hold"/>
                                        <p:tgtEl>
                                          <p:spTgt spid="8"/>
                                        </p:tgtEl>
                                        <p:attrNameLst>
                                          <p:attrName>ppt_h</p:attrName>
                                        </p:attrNameLst>
                                      </p:cBhvr>
                                      <p:tavLst>
                                        <p:tav tm="0">
                                          <p:val>
                                            <p:fltVal val="0"/>
                                          </p:val>
                                        </p:tav>
                                        <p:tav tm="100000">
                                          <p:val>
                                            <p:strVal val="#ppt_h"/>
                                          </p:val>
                                        </p:tav>
                                      </p:tavLst>
                                    </p:anim>
                                  </p:childTnLst>
                                </p:cTn>
                              </p:par>
                              <p:par>
                                <p:cTn id="90" presetID="23" presetClass="entr" presetSubtype="16" fill="hold" nodeType="withEffect">
                                  <p:stCondLst>
                                    <p:cond delay="10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childTnLst>
                                </p:cTn>
                              </p:par>
                              <p:par>
                                <p:cTn id="94" presetID="23" presetClass="entr" presetSubtype="16" fill="hold" nodeType="withEffect">
                                  <p:stCondLst>
                                    <p:cond delay="20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childTnLst>
                                </p:cTn>
                              </p:par>
                              <p:par>
                                <p:cTn id="98" presetID="23" presetClass="entr" presetSubtype="16" fill="hold" nodeType="withEffect">
                                  <p:stCondLst>
                                    <p:cond delay="300"/>
                                  </p:stCondLst>
                                  <p:childTnLst>
                                    <p:set>
                                      <p:cBhvr>
                                        <p:cTn id="99" dur="1" fill="hold">
                                          <p:stCondLst>
                                            <p:cond delay="0"/>
                                          </p:stCondLst>
                                        </p:cTn>
                                        <p:tgtEl>
                                          <p:spTgt spid="7"/>
                                        </p:tgtEl>
                                        <p:attrNameLst>
                                          <p:attrName>style.visibility</p:attrName>
                                        </p:attrNameLst>
                                      </p:cBhvr>
                                      <p:to>
                                        <p:strVal val="visible"/>
                                      </p:to>
                                    </p:set>
                                    <p:anim calcmode="lin" valueType="num">
                                      <p:cBhvr>
                                        <p:cTn id="100" dur="500" fill="hold"/>
                                        <p:tgtEl>
                                          <p:spTgt spid="7"/>
                                        </p:tgtEl>
                                        <p:attrNameLst>
                                          <p:attrName>ppt_w</p:attrName>
                                        </p:attrNameLst>
                                      </p:cBhvr>
                                      <p:tavLst>
                                        <p:tav tm="0">
                                          <p:val>
                                            <p:fltVal val="0"/>
                                          </p:val>
                                        </p:tav>
                                        <p:tav tm="100000">
                                          <p:val>
                                            <p:strVal val="#ppt_w"/>
                                          </p:val>
                                        </p:tav>
                                      </p:tavLst>
                                    </p:anim>
                                    <p:anim calcmode="lin" valueType="num">
                                      <p:cBhvr>
                                        <p:cTn id="101" dur="500" fill="hold"/>
                                        <p:tgtEl>
                                          <p:spTgt spid="7"/>
                                        </p:tgtEl>
                                        <p:attrNameLst>
                                          <p:attrName>ppt_h</p:attrName>
                                        </p:attrNameLst>
                                      </p:cBhvr>
                                      <p:tavLst>
                                        <p:tav tm="0">
                                          <p:val>
                                            <p:fltVal val="0"/>
                                          </p:val>
                                        </p:tav>
                                        <p:tav tm="100000">
                                          <p:val>
                                            <p:strVal val="#ppt_h"/>
                                          </p:val>
                                        </p:tav>
                                      </p:tavLst>
                                    </p:anim>
                                  </p:childTnLst>
                                </p:cTn>
                              </p:par>
                              <p:par>
                                <p:cTn id="102" presetID="23" presetClass="entr" presetSubtype="16" fill="hold" nodeType="withEffect">
                                  <p:stCondLst>
                                    <p:cond delay="400"/>
                                  </p:stCondLst>
                                  <p:childTnLst>
                                    <p:set>
                                      <p:cBhvr>
                                        <p:cTn id="103" dur="1" fill="hold">
                                          <p:stCondLst>
                                            <p:cond delay="0"/>
                                          </p:stCondLst>
                                        </p:cTn>
                                        <p:tgtEl>
                                          <p:spTgt spid="32"/>
                                        </p:tgtEl>
                                        <p:attrNameLst>
                                          <p:attrName>style.visibility</p:attrName>
                                        </p:attrNameLst>
                                      </p:cBhvr>
                                      <p:to>
                                        <p:strVal val="visible"/>
                                      </p:to>
                                    </p:set>
                                    <p:anim calcmode="lin" valueType="num">
                                      <p:cBhvr>
                                        <p:cTn id="104" dur="500" fill="hold"/>
                                        <p:tgtEl>
                                          <p:spTgt spid="32"/>
                                        </p:tgtEl>
                                        <p:attrNameLst>
                                          <p:attrName>ppt_w</p:attrName>
                                        </p:attrNameLst>
                                      </p:cBhvr>
                                      <p:tavLst>
                                        <p:tav tm="0">
                                          <p:val>
                                            <p:fltVal val="0"/>
                                          </p:val>
                                        </p:tav>
                                        <p:tav tm="100000">
                                          <p:val>
                                            <p:strVal val="#ppt_w"/>
                                          </p:val>
                                        </p:tav>
                                      </p:tavLst>
                                    </p:anim>
                                    <p:anim calcmode="lin" valueType="num">
                                      <p:cBhvr>
                                        <p:cTn id="105" dur="500" fill="hold"/>
                                        <p:tgtEl>
                                          <p:spTgt spid="32"/>
                                        </p:tgtEl>
                                        <p:attrNameLst>
                                          <p:attrName>ppt_h</p:attrName>
                                        </p:attrNameLst>
                                      </p:cBhvr>
                                      <p:tavLst>
                                        <p:tav tm="0">
                                          <p:val>
                                            <p:fltVal val="0"/>
                                          </p:val>
                                        </p:tav>
                                        <p:tav tm="100000">
                                          <p:val>
                                            <p:strVal val="#ppt_h"/>
                                          </p:val>
                                        </p:tav>
                                      </p:tavLst>
                                    </p:anim>
                                  </p:childTnLst>
                                </p:cTn>
                              </p:par>
                              <p:par>
                                <p:cTn id="106" presetID="23" presetClass="entr" presetSubtype="16" fill="hold" nodeType="withEffect">
                                  <p:stCondLst>
                                    <p:cond delay="500"/>
                                  </p:stCondLst>
                                  <p:childTnLst>
                                    <p:set>
                                      <p:cBhvr>
                                        <p:cTn id="107" dur="1" fill="hold">
                                          <p:stCondLst>
                                            <p:cond delay="0"/>
                                          </p:stCondLst>
                                        </p:cTn>
                                        <p:tgtEl>
                                          <p:spTgt spid="30"/>
                                        </p:tgtEl>
                                        <p:attrNameLst>
                                          <p:attrName>style.visibility</p:attrName>
                                        </p:attrNameLst>
                                      </p:cBhvr>
                                      <p:to>
                                        <p:strVal val="visible"/>
                                      </p:to>
                                    </p:set>
                                    <p:anim calcmode="lin" valueType="num">
                                      <p:cBhvr>
                                        <p:cTn id="108" dur="500" fill="hold"/>
                                        <p:tgtEl>
                                          <p:spTgt spid="30"/>
                                        </p:tgtEl>
                                        <p:attrNameLst>
                                          <p:attrName>ppt_w</p:attrName>
                                        </p:attrNameLst>
                                      </p:cBhvr>
                                      <p:tavLst>
                                        <p:tav tm="0">
                                          <p:val>
                                            <p:fltVal val="0"/>
                                          </p:val>
                                        </p:tav>
                                        <p:tav tm="100000">
                                          <p:val>
                                            <p:strVal val="#ppt_w"/>
                                          </p:val>
                                        </p:tav>
                                      </p:tavLst>
                                    </p:anim>
                                    <p:anim calcmode="lin" valueType="num">
                                      <p:cBhvr>
                                        <p:cTn id="109"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P spid="9" grpId="0"/>
      <p:bldP spid="11" grpId="0"/>
      <p:bldP spid="35" grpId="0"/>
      <p:bldP spid="36" grpId="0"/>
      <p:bldP spid="37"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234523445 - 副本"/>
          <p:cNvPicPr>
            <a:picLocks noChangeAspect="1"/>
          </p:cNvPicPr>
          <p:nvPr/>
        </p:nvPicPr>
        <p:blipFill>
          <a:blip r:embed="rId1"/>
          <a:stretch>
            <a:fillRect/>
          </a:stretch>
        </p:blipFill>
        <p:spPr>
          <a:xfrm>
            <a:off x="5434965" y="1008380"/>
            <a:ext cx="5469890" cy="5283835"/>
          </a:xfrm>
          <a:prstGeom prst="rect">
            <a:avLst/>
          </a:prstGeom>
        </p:spPr>
      </p:pic>
      <p:sp>
        <p:nvSpPr>
          <p:cNvPr id="12" name="矩形 11"/>
          <p:cNvSpPr/>
          <p:nvPr>
            <p:custDataLst>
              <p:tags r:id="rId2"/>
            </p:custDataLst>
          </p:nvPr>
        </p:nvSpPr>
        <p:spPr>
          <a:xfrm>
            <a:off x="0" y="1109980"/>
            <a:ext cx="10972800"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314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3"/>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4"/>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5"/>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6"/>
            </p:custDataLst>
          </p:nvPr>
        </p:nvPicPr>
        <p:blipFill>
          <a:blip r:embed="rId7"/>
          <a:stretch>
            <a:fillRect/>
          </a:stretch>
        </p:blipFill>
        <p:spPr>
          <a:xfrm>
            <a:off x="129223" y="963930"/>
            <a:ext cx="496570" cy="385445"/>
          </a:xfrm>
          <a:prstGeom prst="rect">
            <a:avLst/>
          </a:prstGeom>
        </p:spPr>
      </p:pic>
      <p:sp>
        <p:nvSpPr>
          <p:cNvPr id="5" name="平行四边形 4"/>
          <p:cNvSpPr>
            <a:spLocks noChangeArrowheads="1"/>
          </p:cNvSpPr>
          <p:nvPr>
            <p:custDataLst>
              <p:tags r:id="rId8"/>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9"/>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0"/>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（三）聚焦科技创新，在着力推动创新驱动发展战略上取得新突破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sp>
        <p:nvSpPr>
          <p:cNvPr id="98" name="六边形 97"/>
          <p:cNvSpPr/>
          <p:nvPr>
            <p:custDataLst>
              <p:tags r:id="rId11"/>
            </p:custDataLst>
          </p:nvPr>
        </p:nvSpPr>
        <p:spPr>
          <a:xfrm>
            <a:off x="3547428" y="3031490"/>
            <a:ext cx="1815465" cy="1565275"/>
          </a:xfrm>
          <a:prstGeom prst="hexag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57" tIns="35279" rIns="70557" bIns="35279" rtlCol="0" anchor="ctr"/>
          <a:p>
            <a:pPr algn="ctr">
              <a:buClrTx/>
              <a:buSzTx/>
              <a:buNone/>
            </a:pPr>
            <a:r>
              <a:rPr lang="en-US" altLang="zh-CN" sz="2100">
                <a:latin typeface="微软雅黑" panose="020B0503020204020204" pitchFamily="34" charset="-122"/>
                <a:ea typeface="微软雅黑" panose="020B0503020204020204" pitchFamily="34" charset="-122"/>
              </a:rPr>
              <a:t>加强科技创新平台建设</a:t>
            </a:r>
            <a:endParaRPr lang="en-US" altLang="zh-CN" sz="2100">
              <a:latin typeface="微软雅黑" panose="020B0503020204020204" pitchFamily="34" charset="-122"/>
              <a:ea typeface="微软雅黑" panose="020B0503020204020204" pitchFamily="34" charset="-122"/>
            </a:endParaRPr>
          </a:p>
        </p:txBody>
      </p:sp>
      <p:sp>
        <p:nvSpPr>
          <p:cNvPr id="104" name="六边形 103"/>
          <p:cNvSpPr/>
          <p:nvPr>
            <p:custDataLst>
              <p:tags r:id="rId12"/>
            </p:custDataLst>
          </p:nvPr>
        </p:nvSpPr>
        <p:spPr>
          <a:xfrm>
            <a:off x="2071053" y="2220595"/>
            <a:ext cx="1815465" cy="156527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0557" tIns="35279" rIns="70557" bIns="35279" rtlCol="0" anchor="ctr"/>
          <a:p>
            <a:pPr algn="ctr">
              <a:buClrTx/>
              <a:buSzTx/>
              <a:buNone/>
            </a:pPr>
            <a:r>
              <a:rPr lang="en-US" altLang="zh-CN" sz="2100">
                <a:latin typeface="微软雅黑" panose="020B0503020204020204" pitchFamily="34" charset="-122"/>
                <a:ea typeface="微软雅黑" panose="020B0503020204020204" pitchFamily="34" charset="-122"/>
              </a:rPr>
              <a:t>加大关键技术攻关研究</a:t>
            </a:r>
            <a:endParaRPr lang="en-US" altLang="zh-CN" sz="2100">
              <a:latin typeface="微软雅黑" panose="020B0503020204020204" pitchFamily="34" charset="-122"/>
              <a:ea typeface="微软雅黑" panose="020B0503020204020204" pitchFamily="34" charset="-122"/>
            </a:endParaRPr>
          </a:p>
        </p:txBody>
      </p:sp>
      <p:sp>
        <p:nvSpPr>
          <p:cNvPr id="108" name="六边形 107"/>
          <p:cNvSpPr/>
          <p:nvPr>
            <p:custDataLst>
              <p:tags r:id="rId13"/>
            </p:custDataLst>
          </p:nvPr>
        </p:nvSpPr>
        <p:spPr>
          <a:xfrm>
            <a:off x="2033588" y="3860800"/>
            <a:ext cx="1815465" cy="1565275"/>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57" tIns="35279" rIns="70557" bIns="35279" rtlCol="0" anchor="ctr"/>
          <a:p>
            <a:pPr algn="ctr"/>
            <a:r>
              <a:rPr lang="en-US" altLang="zh-CN" sz="2100">
                <a:latin typeface="微软雅黑" panose="020B0503020204020204" pitchFamily="34" charset="-122"/>
                <a:ea typeface="微软雅黑" panose="020B0503020204020204" pitchFamily="34" charset="-122"/>
              </a:rPr>
              <a:t>推动科技成果转化应用</a:t>
            </a:r>
            <a:endParaRPr lang="en-US" altLang="zh-CN" sz="2100">
              <a:latin typeface="微软雅黑" panose="020B0503020204020204" pitchFamily="34" charset="-122"/>
              <a:ea typeface="微软雅黑" panose="020B0503020204020204" pitchFamily="34" charset="-122"/>
            </a:endParaRPr>
          </a:p>
        </p:txBody>
      </p:sp>
      <p:sp>
        <p:nvSpPr>
          <p:cNvPr id="113" name="六边形 112"/>
          <p:cNvSpPr/>
          <p:nvPr>
            <p:custDataLst>
              <p:tags r:id="rId14"/>
            </p:custDataLst>
          </p:nvPr>
        </p:nvSpPr>
        <p:spPr>
          <a:xfrm>
            <a:off x="515303" y="4712970"/>
            <a:ext cx="1815465" cy="1565275"/>
          </a:xfrm>
          <a:prstGeom prst="hexagon">
            <a:avLst/>
          </a:prstGeom>
          <a:solidFill>
            <a:srgbClr val="CB1B3D"/>
          </a:solidFill>
          <a:ln>
            <a:noFill/>
          </a:ln>
        </p:spPr>
        <p:style>
          <a:lnRef idx="2">
            <a:schemeClr val="accent1">
              <a:shade val="50000"/>
            </a:schemeClr>
          </a:lnRef>
          <a:fillRef idx="1">
            <a:schemeClr val="accent1"/>
          </a:fillRef>
          <a:effectRef idx="0">
            <a:schemeClr val="accent1"/>
          </a:effectRef>
          <a:fontRef idx="minor">
            <a:schemeClr val="lt1"/>
          </a:fontRef>
        </p:style>
        <p:txBody>
          <a:bodyPr lIns="70557" tIns="35279" rIns="70557" bIns="35279" rtlCol="0" anchor="ctr"/>
          <a:p>
            <a:pPr algn="ctr">
              <a:buClrTx/>
              <a:buSzTx/>
              <a:buNone/>
            </a:pPr>
            <a:r>
              <a:rPr lang="en-US" altLang="zh-CN" sz="2100">
                <a:latin typeface="微软雅黑" panose="020B0503020204020204" pitchFamily="34" charset="-122"/>
                <a:ea typeface="微软雅黑" panose="020B0503020204020204" pitchFamily="34" charset="-122"/>
              </a:rPr>
              <a:t>激发科技创新活力</a:t>
            </a:r>
            <a:endParaRPr lang="en-US" altLang="zh-CN" sz="2100">
              <a:latin typeface="微软雅黑" panose="020B0503020204020204" pitchFamily="34" charset="-122"/>
              <a:ea typeface="微软雅黑" panose="020B0503020204020204" pitchFamily="34" charset="-122"/>
            </a:endParaRPr>
          </a:p>
        </p:txBody>
      </p:sp>
      <p:sp>
        <p:nvSpPr>
          <p:cNvPr id="114" name="六边形 113"/>
          <p:cNvSpPr/>
          <p:nvPr>
            <p:custDataLst>
              <p:tags r:id="rId15"/>
            </p:custDataLst>
          </p:nvPr>
        </p:nvSpPr>
        <p:spPr>
          <a:xfrm>
            <a:off x="503238" y="3020695"/>
            <a:ext cx="1815465" cy="1565275"/>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0557" tIns="35279" rIns="70557" bIns="35279" rtlCol="0" anchor="ctr"/>
          <a:p>
            <a:pPr algn="ctr"/>
            <a:r>
              <a:rPr lang="zh-CN" altLang="en-US" sz="2100">
                <a:latin typeface="微软雅黑" panose="020B0503020204020204" pitchFamily="34" charset="-122"/>
                <a:ea typeface="微软雅黑" panose="020B0503020204020204" pitchFamily="34" charset="-122"/>
              </a:rPr>
              <a:t>推动科技创新团队建设</a:t>
            </a:r>
            <a:endParaRPr lang="zh-CN" altLang="en-US" sz="21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899"/>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par>
                                <p:cTn id="25" presetID="23" presetClass="entr" presetSubtype="52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p:cTn id="27" dur="300" fill="hold"/>
                                        <p:tgtEl>
                                          <p:spTgt spid="114"/>
                                        </p:tgtEl>
                                        <p:attrNameLst>
                                          <p:attrName>ppt_w</p:attrName>
                                        </p:attrNameLst>
                                      </p:cBhvr>
                                      <p:tavLst>
                                        <p:tav tm="0">
                                          <p:val>
                                            <p:fltVal val="0"/>
                                          </p:val>
                                        </p:tav>
                                        <p:tav tm="100000">
                                          <p:val>
                                            <p:strVal val="#ppt_w"/>
                                          </p:val>
                                        </p:tav>
                                      </p:tavLst>
                                    </p:anim>
                                    <p:anim calcmode="lin" valueType="num">
                                      <p:cBhvr>
                                        <p:cTn id="28" dur="300" fill="hold"/>
                                        <p:tgtEl>
                                          <p:spTgt spid="114"/>
                                        </p:tgtEl>
                                        <p:attrNameLst>
                                          <p:attrName>ppt_h</p:attrName>
                                        </p:attrNameLst>
                                      </p:cBhvr>
                                      <p:tavLst>
                                        <p:tav tm="0">
                                          <p:val>
                                            <p:fltVal val="0"/>
                                          </p:val>
                                        </p:tav>
                                        <p:tav tm="100000">
                                          <p:val>
                                            <p:strVal val="#ppt_h"/>
                                          </p:val>
                                        </p:tav>
                                      </p:tavLst>
                                    </p:anim>
                                    <p:anim calcmode="lin" valueType="num">
                                      <p:cBhvr>
                                        <p:cTn id="29" dur="300" fill="hold"/>
                                        <p:tgtEl>
                                          <p:spTgt spid="114"/>
                                        </p:tgtEl>
                                        <p:attrNameLst>
                                          <p:attrName>ppt_x</p:attrName>
                                        </p:attrNameLst>
                                      </p:cBhvr>
                                      <p:tavLst>
                                        <p:tav tm="0">
                                          <p:val>
                                            <p:fltVal val="0.5"/>
                                          </p:val>
                                        </p:tav>
                                        <p:tav tm="100000">
                                          <p:val>
                                            <p:strVal val="#ppt_x"/>
                                          </p:val>
                                        </p:tav>
                                      </p:tavLst>
                                    </p:anim>
                                    <p:anim calcmode="lin" valueType="num">
                                      <p:cBhvr>
                                        <p:cTn id="30" dur="300" fill="hold"/>
                                        <p:tgtEl>
                                          <p:spTgt spid="114"/>
                                        </p:tgtEl>
                                        <p:attrNameLst>
                                          <p:attrName>ppt_y</p:attrName>
                                        </p:attrNameLst>
                                      </p:cBhvr>
                                      <p:tavLst>
                                        <p:tav tm="0">
                                          <p:val>
                                            <p:fltVal val="0.5"/>
                                          </p:val>
                                        </p:tav>
                                        <p:tav tm="100000">
                                          <p:val>
                                            <p:strVal val="#ppt_y"/>
                                          </p:val>
                                        </p:tav>
                                      </p:tavLst>
                                    </p:anim>
                                  </p:childTnLst>
                                </p:cTn>
                              </p:par>
                              <p:par>
                                <p:cTn id="31" presetID="26" presetClass="emph" presetSubtype="0" fill="hold" grpId="1" nodeType="withEffect">
                                  <p:stCondLst>
                                    <p:cond delay="300"/>
                                  </p:stCondLst>
                                  <p:childTnLst>
                                    <p:animEffect transition="out" filter="fade">
                                      <p:cBhvr>
                                        <p:cTn id="32" dur="300" tmFilter="0, 0; .2, .5; .8, .5; 1, 0"/>
                                        <p:tgtEl>
                                          <p:spTgt spid="114"/>
                                        </p:tgtEl>
                                      </p:cBhvr>
                                    </p:animEffect>
                                    <p:animScale>
                                      <p:cBhvr>
                                        <p:cTn id="33" dur="150" autoRev="1" fill="hold"/>
                                        <p:tgtEl>
                                          <p:spTgt spid="114"/>
                                        </p:tgtEl>
                                      </p:cBhvr>
                                      <p:by x="105000" y="105000"/>
                                    </p:animScale>
                                  </p:childTnLst>
                                </p:cTn>
                              </p:par>
                              <p:par>
                                <p:cTn id="34" presetID="23" presetClass="entr" presetSubtype="528" fill="hold" grpId="0" nodeType="withEffect">
                                  <p:stCondLst>
                                    <p:cond delay="1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300" fill="hold"/>
                                        <p:tgtEl>
                                          <p:spTgt spid="108"/>
                                        </p:tgtEl>
                                        <p:attrNameLst>
                                          <p:attrName>ppt_w</p:attrName>
                                        </p:attrNameLst>
                                      </p:cBhvr>
                                      <p:tavLst>
                                        <p:tav tm="0">
                                          <p:val>
                                            <p:fltVal val="0"/>
                                          </p:val>
                                        </p:tav>
                                        <p:tav tm="100000">
                                          <p:val>
                                            <p:strVal val="#ppt_w"/>
                                          </p:val>
                                        </p:tav>
                                      </p:tavLst>
                                    </p:anim>
                                    <p:anim calcmode="lin" valueType="num">
                                      <p:cBhvr>
                                        <p:cTn id="37" dur="300" fill="hold"/>
                                        <p:tgtEl>
                                          <p:spTgt spid="108"/>
                                        </p:tgtEl>
                                        <p:attrNameLst>
                                          <p:attrName>ppt_h</p:attrName>
                                        </p:attrNameLst>
                                      </p:cBhvr>
                                      <p:tavLst>
                                        <p:tav tm="0">
                                          <p:val>
                                            <p:fltVal val="0"/>
                                          </p:val>
                                        </p:tav>
                                        <p:tav tm="100000">
                                          <p:val>
                                            <p:strVal val="#ppt_h"/>
                                          </p:val>
                                        </p:tav>
                                      </p:tavLst>
                                    </p:anim>
                                    <p:anim calcmode="lin" valueType="num">
                                      <p:cBhvr>
                                        <p:cTn id="38" dur="300" fill="hold"/>
                                        <p:tgtEl>
                                          <p:spTgt spid="108"/>
                                        </p:tgtEl>
                                        <p:attrNameLst>
                                          <p:attrName>ppt_x</p:attrName>
                                        </p:attrNameLst>
                                      </p:cBhvr>
                                      <p:tavLst>
                                        <p:tav tm="0">
                                          <p:val>
                                            <p:fltVal val="0.5"/>
                                          </p:val>
                                        </p:tav>
                                        <p:tav tm="100000">
                                          <p:val>
                                            <p:strVal val="#ppt_x"/>
                                          </p:val>
                                        </p:tav>
                                      </p:tavLst>
                                    </p:anim>
                                    <p:anim calcmode="lin" valueType="num">
                                      <p:cBhvr>
                                        <p:cTn id="39" dur="300" fill="hold"/>
                                        <p:tgtEl>
                                          <p:spTgt spid="108"/>
                                        </p:tgtEl>
                                        <p:attrNameLst>
                                          <p:attrName>ppt_y</p:attrName>
                                        </p:attrNameLst>
                                      </p:cBhvr>
                                      <p:tavLst>
                                        <p:tav tm="0">
                                          <p:val>
                                            <p:fltVal val="0.5"/>
                                          </p:val>
                                        </p:tav>
                                        <p:tav tm="100000">
                                          <p:val>
                                            <p:strVal val="#ppt_y"/>
                                          </p:val>
                                        </p:tav>
                                      </p:tavLst>
                                    </p:anim>
                                  </p:childTnLst>
                                </p:cTn>
                              </p:par>
                              <p:par>
                                <p:cTn id="40" presetID="26" presetClass="emph" presetSubtype="0" fill="hold" grpId="1" nodeType="withEffect">
                                  <p:stCondLst>
                                    <p:cond delay="400"/>
                                  </p:stCondLst>
                                  <p:childTnLst>
                                    <p:animEffect transition="out" filter="fade">
                                      <p:cBhvr>
                                        <p:cTn id="41" dur="300" tmFilter="0, 0; .2, .5; .8, .5; 1, 0"/>
                                        <p:tgtEl>
                                          <p:spTgt spid="108"/>
                                        </p:tgtEl>
                                      </p:cBhvr>
                                    </p:animEffect>
                                    <p:animScale>
                                      <p:cBhvr>
                                        <p:cTn id="42" dur="150" autoRev="1" fill="hold"/>
                                        <p:tgtEl>
                                          <p:spTgt spid="108"/>
                                        </p:tgtEl>
                                      </p:cBhvr>
                                      <p:by x="105000" y="105000"/>
                                    </p:animScale>
                                  </p:childTnLst>
                                </p:cTn>
                              </p:par>
                              <p:par>
                                <p:cTn id="43" presetID="23" presetClass="entr" presetSubtype="528" fill="hold" grpId="0" nodeType="withEffect">
                                  <p:stCondLst>
                                    <p:cond delay="200"/>
                                  </p:stCondLst>
                                  <p:childTnLst>
                                    <p:set>
                                      <p:cBhvr>
                                        <p:cTn id="44" dur="1" fill="hold">
                                          <p:stCondLst>
                                            <p:cond delay="0"/>
                                          </p:stCondLst>
                                        </p:cTn>
                                        <p:tgtEl>
                                          <p:spTgt spid="98"/>
                                        </p:tgtEl>
                                        <p:attrNameLst>
                                          <p:attrName>style.visibility</p:attrName>
                                        </p:attrNameLst>
                                      </p:cBhvr>
                                      <p:to>
                                        <p:strVal val="visible"/>
                                      </p:to>
                                    </p:set>
                                    <p:anim calcmode="lin" valueType="num">
                                      <p:cBhvr>
                                        <p:cTn id="45" dur="300" fill="hold"/>
                                        <p:tgtEl>
                                          <p:spTgt spid="98"/>
                                        </p:tgtEl>
                                        <p:attrNameLst>
                                          <p:attrName>ppt_w</p:attrName>
                                        </p:attrNameLst>
                                      </p:cBhvr>
                                      <p:tavLst>
                                        <p:tav tm="0">
                                          <p:val>
                                            <p:fltVal val="0"/>
                                          </p:val>
                                        </p:tav>
                                        <p:tav tm="100000">
                                          <p:val>
                                            <p:strVal val="#ppt_w"/>
                                          </p:val>
                                        </p:tav>
                                      </p:tavLst>
                                    </p:anim>
                                    <p:anim calcmode="lin" valueType="num">
                                      <p:cBhvr>
                                        <p:cTn id="46" dur="300" fill="hold"/>
                                        <p:tgtEl>
                                          <p:spTgt spid="98"/>
                                        </p:tgtEl>
                                        <p:attrNameLst>
                                          <p:attrName>ppt_h</p:attrName>
                                        </p:attrNameLst>
                                      </p:cBhvr>
                                      <p:tavLst>
                                        <p:tav tm="0">
                                          <p:val>
                                            <p:fltVal val="0"/>
                                          </p:val>
                                        </p:tav>
                                        <p:tav tm="100000">
                                          <p:val>
                                            <p:strVal val="#ppt_h"/>
                                          </p:val>
                                        </p:tav>
                                      </p:tavLst>
                                    </p:anim>
                                    <p:anim calcmode="lin" valueType="num">
                                      <p:cBhvr>
                                        <p:cTn id="47" dur="300" fill="hold"/>
                                        <p:tgtEl>
                                          <p:spTgt spid="98"/>
                                        </p:tgtEl>
                                        <p:attrNameLst>
                                          <p:attrName>ppt_x</p:attrName>
                                        </p:attrNameLst>
                                      </p:cBhvr>
                                      <p:tavLst>
                                        <p:tav tm="0">
                                          <p:val>
                                            <p:fltVal val="0.5"/>
                                          </p:val>
                                        </p:tav>
                                        <p:tav tm="100000">
                                          <p:val>
                                            <p:strVal val="#ppt_x"/>
                                          </p:val>
                                        </p:tav>
                                      </p:tavLst>
                                    </p:anim>
                                    <p:anim calcmode="lin" valueType="num">
                                      <p:cBhvr>
                                        <p:cTn id="48" dur="300" fill="hold"/>
                                        <p:tgtEl>
                                          <p:spTgt spid="98"/>
                                        </p:tgtEl>
                                        <p:attrNameLst>
                                          <p:attrName>ppt_y</p:attrName>
                                        </p:attrNameLst>
                                      </p:cBhvr>
                                      <p:tavLst>
                                        <p:tav tm="0">
                                          <p:val>
                                            <p:fltVal val="0.5"/>
                                          </p:val>
                                        </p:tav>
                                        <p:tav tm="100000">
                                          <p:val>
                                            <p:strVal val="#ppt_y"/>
                                          </p:val>
                                        </p:tav>
                                      </p:tavLst>
                                    </p:anim>
                                  </p:childTnLst>
                                </p:cTn>
                              </p:par>
                              <p:par>
                                <p:cTn id="49" presetID="26" presetClass="emph" presetSubtype="0" fill="hold" grpId="1" nodeType="withEffect">
                                  <p:stCondLst>
                                    <p:cond delay="500"/>
                                  </p:stCondLst>
                                  <p:childTnLst>
                                    <p:animEffect transition="out" filter="fade">
                                      <p:cBhvr>
                                        <p:cTn id="50" dur="300" tmFilter="0, 0; .2, .5; .8, .5; 1, 0"/>
                                        <p:tgtEl>
                                          <p:spTgt spid="98"/>
                                        </p:tgtEl>
                                      </p:cBhvr>
                                    </p:animEffect>
                                    <p:animScale>
                                      <p:cBhvr>
                                        <p:cTn id="51" dur="150" autoRev="1" fill="hold"/>
                                        <p:tgtEl>
                                          <p:spTgt spid="98"/>
                                        </p:tgtEl>
                                      </p:cBhvr>
                                      <p:by x="105000" y="105000"/>
                                    </p:animScale>
                                  </p:childTnLst>
                                </p:cTn>
                              </p:par>
                              <p:par>
                                <p:cTn id="52" presetID="23" presetClass="entr" presetSubtype="528" fill="hold" grpId="0" nodeType="withEffect">
                                  <p:stCondLst>
                                    <p:cond delay="600"/>
                                  </p:stCondLst>
                                  <p:childTnLst>
                                    <p:set>
                                      <p:cBhvr>
                                        <p:cTn id="53" dur="1" fill="hold">
                                          <p:stCondLst>
                                            <p:cond delay="0"/>
                                          </p:stCondLst>
                                        </p:cTn>
                                        <p:tgtEl>
                                          <p:spTgt spid="113"/>
                                        </p:tgtEl>
                                        <p:attrNameLst>
                                          <p:attrName>style.visibility</p:attrName>
                                        </p:attrNameLst>
                                      </p:cBhvr>
                                      <p:to>
                                        <p:strVal val="visible"/>
                                      </p:to>
                                    </p:set>
                                    <p:anim calcmode="lin" valueType="num">
                                      <p:cBhvr>
                                        <p:cTn id="54" dur="300" fill="hold"/>
                                        <p:tgtEl>
                                          <p:spTgt spid="113"/>
                                        </p:tgtEl>
                                        <p:attrNameLst>
                                          <p:attrName>ppt_w</p:attrName>
                                        </p:attrNameLst>
                                      </p:cBhvr>
                                      <p:tavLst>
                                        <p:tav tm="0">
                                          <p:val>
                                            <p:fltVal val="0"/>
                                          </p:val>
                                        </p:tav>
                                        <p:tav tm="100000">
                                          <p:val>
                                            <p:strVal val="#ppt_w"/>
                                          </p:val>
                                        </p:tav>
                                      </p:tavLst>
                                    </p:anim>
                                    <p:anim calcmode="lin" valueType="num">
                                      <p:cBhvr>
                                        <p:cTn id="55" dur="300" fill="hold"/>
                                        <p:tgtEl>
                                          <p:spTgt spid="113"/>
                                        </p:tgtEl>
                                        <p:attrNameLst>
                                          <p:attrName>ppt_h</p:attrName>
                                        </p:attrNameLst>
                                      </p:cBhvr>
                                      <p:tavLst>
                                        <p:tav tm="0">
                                          <p:val>
                                            <p:fltVal val="0"/>
                                          </p:val>
                                        </p:tav>
                                        <p:tav tm="100000">
                                          <p:val>
                                            <p:strVal val="#ppt_h"/>
                                          </p:val>
                                        </p:tav>
                                      </p:tavLst>
                                    </p:anim>
                                    <p:anim calcmode="lin" valueType="num">
                                      <p:cBhvr>
                                        <p:cTn id="56" dur="300" fill="hold"/>
                                        <p:tgtEl>
                                          <p:spTgt spid="113"/>
                                        </p:tgtEl>
                                        <p:attrNameLst>
                                          <p:attrName>ppt_x</p:attrName>
                                        </p:attrNameLst>
                                      </p:cBhvr>
                                      <p:tavLst>
                                        <p:tav tm="0">
                                          <p:val>
                                            <p:fltVal val="0.5"/>
                                          </p:val>
                                        </p:tav>
                                        <p:tav tm="100000">
                                          <p:val>
                                            <p:strVal val="#ppt_x"/>
                                          </p:val>
                                        </p:tav>
                                      </p:tavLst>
                                    </p:anim>
                                    <p:anim calcmode="lin" valueType="num">
                                      <p:cBhvr>
                                        <p:cTn id="57" dur="300" fill="hold"/>
                                        <p:tgtEl>
                                          <p:spTgt spid="113"/>
                                        </p:tgtEl>
                                        <p:attrNameLst>
                                          <p:attrName>ppt_y</p:attrName>
                                        </p:attrNameLst>
                                      </p:cBhvr>
                                      <p:tavLst>
                                        <p:tav tm="0">
                                          <p:val>
                                            <p:fltVal val="0.5"/>
                                          </p:val>
                                        </p:tav>
                                        <p:tav tm="100000">
                                          <p:val>
                                            <p:strVal val="#ppt_y"/>
                                          </p:val>
                                        </p:tav>
                                      </p:tavLst>
                                    </p:anim>
                                  </p:childTnLst>
                                </p:cTn>
                              </p:par>
                              <p:par>
                                <p:cTn id="58" presetID="26" presetClass="emph" presetSubtype="0" fill="hold" grpId="1" nodeType="withEffect">
                                  <p:stCondLst>
                                    <p:cond delay="900"/>
                                  </p:stCondLst>
                                  <p:childTnLst>
                                    <p:animEffect transition="out" filter="fade">
                                      <p:cBhvr>
                                        <p:cTn id="59" dur="300" tmFilter="0, 0; .2, .5; .8, .5; 1, 0"/>
                                        <p:tgtEl>
                                          <p:spTgt spid="113"/>
                                        </p:tgtEl>
                                      </p:cBhvr>
                                    </p:animEffect>
                                    <p:animScale>
                                      <p:cBhvr>
                                        <p:cTn id="60" dur="150" autoRev="1" fill="hold"/>
                                        <p:tgtEl>
                                          <p:spTgt spid="113"/>
                                        </p:tgtEl>
                                      </p:cBhvr>
                                      <p:by x="105000" y="105000"/>
                                    </p:animScale>
                                  </p:childTnLst>
                                </p:cTn>
                              </p:par>
                              <p:par>
                                <p:cTn id="61" presetID="23" presetClass="entr" presetSubtype="528" fill="hold" grpId="0" nodeType="withEffect">
                                  <p:stCondLst>
                                    <p:cond delay="700"/>
                                  </p:stCondLst>
                                  <p:childTnLst>
                                    <p:set>
                                      <p:cBhvr>
                                        <p:cTn id="62" dur="1" fill="hold">
                                          <p:stCondLst>
                                            <p:cond delay="0"/>
                                          </p:stCondLst>
                                        </p:cTn>
                                        <p:tgtEl>
                                          <p:spTgt spid="104"/>
                                        </p:tgtEl>
                                        <p:attrNameLst>
                                          <p:attrName>style.visibility</p:attrName>
                                        </p:attrNameLst>
                                      </p:cBhvr>
                                      <p:to>
                                        <p:strVal val="visible"/>
                                      </p:to>
                                    </p:set>
                                    <p:anim calcmode="lin" valueType="num">
                                      <p:cBhvr>
                                        <p:cTn id="63" dur="300" fill="hold"/>
                                        <p:tgtEl>
                                          <p:spTgt spid="104"/>
                                        </p:tgtEl>
                                        <p:attrNameLst>
                                          <p:attrName>ppt_w</p:attrName>
                                        </p:attrNameLst>
                                      </p:cBhvr>
                                      <p:tavLst>
                                        <p:tav tm="0">
                                          <p:val>
                                            <p:fltVal val="0"/>
                                          </p:val>
                                        </p:tav>
                                        <p:tav tm="100000">
                                          <p:val>
                                            <p:strVal val="#ppt_w"/>
                                          </p:val>
                                        </p:tav>
                                      </p:tavLst>
                                    </p:anim>
                                    <p:anim calcmode="lin" valueType="num">
                                      <p:cBhvr>
                                        <p:cTn id="64" dur="300" fill="hold"/>
                                        <p:tgtEl>
                                          <p:spTgt spid="104"/>
                                        </p:tgtEl>
                                        <p:attrNameLst>
                                          <p:attrName>ppt_h</p:attrName>
                                        </p:attrNameLst>
                                      </p:cBhvr>
                                      <p:tavLst>
                                        <p:tav tm="0">
                                          <p:val>
                                            <p:fltVal val="0"/>
                                          </p:val>
                                        </p:tav>
                                        <p:tav tm="100000">
                                          <p:val>
                                            <p:strVal val="#ppt_h"/>
                                          </p:val>
                                        </p:tav>
                                      </p:tavLst>
                                    </p:anim>
                                    <p:anim calcmode="lin" valueType="num">
                                      <p:cBhvr>
                                        <p:cTn id="65" dur="300" fill="hold"/>
                                        <p:tgtEl>
                                          <p:spTgt spid="104"/>
                                        </p:tgtEl>
                                        <p:attrNameLst>
                                          <p:attrName>ppt_x</p:attrName>
                                        </p:attrNameLst>
                                      </p:cBhvr>
                                      <p:tavLst>
                                        <p:tav tm="0">
                                          <p:val>
                                            <p:fltVal val="0.5"/>
                                          </p:val>
                                        </p:tav>
                                        <p:tav tm="100000">
                                          <p:val>
                                            <p:strVal val="#ppt_x"/>
                                          </p:val>
                                        </p:tav>
                                      </p:tavLst>
                                    </p:anim>
                                    <p:anim calcmode="lin" valueType="num">
                                      <p:cBhvr>
                                        <p:cTn id="66" dur="300" fill="hold"/>
                                        <p:tgtEl>
                                          <p:spTgt spid="104"/>
                                        </p:tgtEl>
                                        <p:attrNameLst>
                                          <p:attrName>ppt_y</p:attrName>
                                        </p:attrNameLst>
                                      </p:cBhvr>
                                      <p:tavLst>
                                        <p:tav tm="0">
                                          <p:val>
                                            <p:fltVal val="0.5"/>
                                          </p:val>
                                        </p:tav>
                                        <p:tav tm="100000">
                                          <p:val>
                                            <p:strVal val="#ppt_y"/>
                                          </p:val>
                                        </p:tav>
                                      </p:tavLst>
                                    </p:anim>
                                  </p:childTnLst>
                                </p:cTn>
                              </p:par>
                              <p:par>
                                <p:cTn id="67" presetID="26" presetClass="emph" presetSubtype="0" fill="hold" grpId="1" nodeType="withEffect">
                                  <p:stCondLst>
                                    <p:cond delay="1000"/>
                                  </p:stCondLst>
                                  <p:childTnLst>
                                    <p:animEffect transition="out" filter="fade">
                                      <p:cBhvr>
                                        <p:cTn id="68" dur="300" tmFilter="0, 0; .2, .5; .8, .5; 1, 0"/>
                                        <p:tgtEl>
                                          <p:spTgt spid="104"/>
                                        </p:tgtEl>
                                      </p:cBhvr>
                                    </p:animEffect>
                                    <p:animScale>
                                      <p:cBhvr>
                                        <p:cTn id="69" dur="150" autoRev="1" fill="hold"/>
                                        <p:tgtEl>
                                          <p:spTgt spid="104"/>
                                        </p:tgtEl>
                                      </p:cBhvr>
                                      <p:by x="105000" y="105000"/>
                                    </p:animScale>
                                  </p:childTnLst>
                                </p:cTn>
                              </p:par>
                              <p:par>
                                <p:cTn id="70" presetID="3" presetClass="entr" presetSubtype="1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blinds(horizontal)">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P spid="98" grpId="0" bldLvl="0" animBg="1"/>
      <p:bldP spid="98" grpId="1" bldLvl="0" animBg="1"/>
      <p:bldP spid="104" grpId="0" bldLvl="0" animBg="1"/>
      <p:bldP spid="104" grpId="1" bldLvl="0" animBg="1"/>
      <p:bldP spid="108" grpId="0" bldLvl="0" animBg="1"/>
      <p:bldP spid="108" grpId="1" bldLvl="0" animBg="1"/>
      <p:bldP spid="113" grpId="0" bldLvl="0" animBg="1"/>
      <p:bldP spid="113" grpId="1" bldLvl="0" animBg="1"/>
      <p:bldP spid="114" grpId="0" bldLvl="0" animBg="1"/>
      <p:bldP spid="114" grpId="1"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1"/>
          <p:cNvPicPr>
            <a:picLocks noChangeAspect="1"/>
          </p:cNvPicPr>
          <p:nvPr/>
        </p:nvPicPr>
        <p:blipFill>
          <a:blip r:embed="rId1"/>
          <a:stretch>
            <a:fillRect/>
          </a:stretch>
        </p:blipFill>
        <p:spPr>
          <a:xfrm>
            <a:off x="5656580" y="2173605"/>
            <a:ext cx="5285105" cy="3296285"/>
          </a:xfrm>
          <a:prstGeom prst="rect">
            <a:avLst/>
          </a:prstGeom>
        </p:spPr>
      </p:pic>
      <p:sp>
        <p:nvSpPr>
          <p:cNvPr id="12" name="矩形 11"/>
          <p:cNvSpPr/>
          <p:nvPr>
            <p:custDataLst>
              <p:tags r:id="rId2"/>
            </p:custDataLst>
          </p:nvPr>
        </p:nvSpPr>
        <p:spPr>
          <a:xfrm>
            <a:off x="0" y="1109980"/>
            <a:ext cx="10972800"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3"/>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4"/>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5"/>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6"/>
            </p:custDataLst>
          </p:nvPr>
        </p:nvPicPr>
        <p:blipFill>
          <a:blip r:embed="rId7"/>
          <a:stretch>
            <a:fillRect/>
          </a:stretch>
        </p:blipFill>
        <p:spPr>
          <a:xfrm>
            <a:off x="154623" y="963930"/>
            <a:ext cx="496570" cy="385445"/>
          </a:xfrm>
          <a:prstGeom prst="rect">
            <a:avLst/>
          </a:prstGeom>
        </p:spPr>
      </p:pic>
      <p:sp>
        <p:nvSpPr>
          <p:cNvPr id="5" name="平行四边形 4"/>
          <p:cNvSpPr>
            <a:spLocks noChangeArrowheads="1"/>
          </p:cNvSpPr>
          <p:nvPr>
            <p:custDataLst>
              <p:tags r:id="rId8"/>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9"/>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0"/>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（四）聚焦第一资源，在着力实施人才强局工程上取得新突破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3" name="组合 2"/>
          <p:cNvGrpSpPr/>
          <p:nvPr/>
        </p:nvGrpSpPr>
        <p:grpSpPr>
          <a:xfrm>
            <a:off x="193300" y="3573536"/>
            <a:ext cx="5463540" cy="1229527"/>
            <a:chOff x="2922847" y="2492131"/>
            <a:chExt cx="5463540" cy="1229527"/>
          </a:xfrm>
        </p:grpSpPr>
        <p:sp>
          <p:nvSpPr>
            <p:cNvPr id="69" name="直接连接符 5"/>
            <p:cNvSpPr>
              <a:spLocks noChangeShapeType="1"/>
            </p:cNvSpPr>
            <p:nvPr>
              <p:custDataLst>
                <p:tags r:id="rId11"/>
              </p:custDataLst>
            </p:nvPr>
          </p:nvSpPr>
          <p:spPr bwMode="auto">
            <a:xfrm>
              <a:off x="2922847" y="2956852"/>
              <a:ext cx="1839656" cy="680353"/>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p>
              <a:endParaRPr lang="zh-CN" altLang="en-US"/>
            </a:p>
          </p:txBody>
        </p:sp>
        <p:sp>
          <p:nvSpPr>
            <p:cNvPr id="70" name="直接连接符 158"/>
            <p:cNvSpPr>
              <a:spLocks noChangeShapeType="1"/>
            </p:cNvSpPr>
            <p:nvPr>
              <p:custDataLst>
                <p:tags r:id="rId12"/>
              </p:custDataLst>
            </p:nvPr>
          </p:nvSpPr>
          <p:spPr bwMode="auto">
            <a:xfrm flipV="1">
              <a:off x="4762503" y="2492131"/>
              <a:ext cx="2628847" cy="1229527"/>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p>
              <a:endParaRPr lang="zh-CN" altLang="en-US"/>
            </a:p>
          </p:txBody>
        </p:sp>
        <p:sp>
          <p:nvSpPr>
            <p:cNvPr id="71" name="直接连接符 159"/>
            <p:cNvSpPr>
              <a:spLocks noChangeShapeType="1"/>
            </p:cNvSpPr>
            <p:nvPr>
              <p:custDataLst>
                <p:tags r:id="rId13"/>
              </p:custDataLst>
            </p:nvPr>
          </p:nvSpPr>
          <p:spPr bwMode="auto">
            <a:xfrm>
              <a:off x="7391342" y="2733431"/>
              <a:ext cx="995045" cy="485140"/>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p>
              <a:endParaRPr lang="zh-CN" altLang="en-US"/>
            </a:p>
          </p:txBody>
        </p:sp>
      </p:grpSp>
      <p:grpSp>
        <p:nvGrpSpPr>
          <p:cNvPr id="4" name="组合 3"/>
          <p:cNvGrpSpPr/>
          <p:nvPr/>
        </p:nvGrpSpPr>
        <p:grpSpPr>
          <a:xfrm>
            <a:off x="113983" y="2965451"/>
            <a:ext cx="1393190" cy="1502409"/>
            <a:chOff x="2102110" y="2661644"/>
            <a:chExt cx="863600" cy="1037205"/>
          </a:xfrm>
        </p:grpSpPr>
        <p:sp>
          <p:nvSpPr>
            <p:cNvPr id="78" name="矩形 2"/>
            <p:cNvSpPr>
              <a:spLocks noChangeArrowheads="1"/>
            </p:cNvSpPr>
            <p:nvPr>
              <p:custDataLst>
                <p:tags r:id="rId14"/>
              </p:custDataLst>
            </p:nvPr>
          </p:nvSpPr>
          <p:spPr bwMode="auto">
            <a:xfrm>
              <a:off x="2102110" y="2661644"/>
              <a:ext cx="863600" cy="1037205"/>
            </a:xfrm>
            <a:prstGeom prst="rect">
              <a:avLst/>
            </a:prstGeom>
            <a:solidFill>
              <a:srgbClr val="CB1B3D"/>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7" name="文本框 19"/>
            <p:cNvSpPr>
              <a:spLocks noChangeArrowheads="1"/>
            </p:cNvSpPr>
            <p:nvPr>
              <p:custDataLst>
                <p:tags r:id="rId15"/>
              </p:custDataLst>
            </p:nvPr>
          </p:nvSpPr>
          <p:spPr bwMode="auto">
            <a:xfrm>
              <a:off x="2140182" y="2687864"/>
              <a:ext cx="809497" cy="7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完善</a:t>
              </a:r>
              <a:endParaRPr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人才战略布局</a:t>
              </a:r>
              <a:endParaRPr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custDataLst>
                <p:tags r:id="rId16"/>
              </p:custDataLst>
            </p:nvPr>
          </p:nvSpPr>
          <p:spPr>
            <a:xfrm>
              <a:off x="2102110" y="3427057"/>
              <a:ext cx="863600" cy="248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69875" tIns="136525" rIns="269875" bIns="136525" rtlCol="0" anchor="t" anchorCtr="0"/>
            <a:p>
              <a:pPr algn="ctr"/>
              <a:endParaRPr lang="zh-CN" altLang="en-US"/>
            </a:p>
          </p:txBody>
        </p:sp>
      </p:grpSp>
      <p:grpSp>
        <p:nvGrpSpPr>
          <p:cNvPr id="6" name="组合 5"/>
          <p:cNvGrpSpPr/>
          <p:nvPr/>
        </p:nvGrpSpPr>
        <p:grpSpPr>
          <a:xfrm>
            <a:off x="1842453" y="3806190"/>
            <a:ext cx="1326515" cy="1421130"/>
            <a:chOff x="4070703" y="2796497"/>
            <a:chExt cx="1309867" cy="1554361"/>
          </a:xfrm>
        </p:grpSpPr>
        <p:sp>
          <p:nvSpPr>
            <p:cNvPr id="82" name="矩形 150"/>
            <p:cNvSpPr>
              <a:spLocks noChangeArrowheads="1"/>
            </p:cNvSpPr>
            <p:nvPr>
              <p:custDataLst>
                <p:tags r:id="rId17"/>
              </p:custDataLst>
            </p:nvPr>
          </p:nvSpPr>
          <p:spPr bwMode="auto">
            <a:xfrm>
              <a:off x="4074465" y="2796497"/>
              <a:ext cx="1306105" cy="1554361"/>
            </a:xfrm>
            <a:prstGeom prst="rect">
              <a:avLst/>
            </a:prstGeom>
            <a:solidFill>
              <a:srgbClr val="CB1B3D"/>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文本框 19"/>
            <p:cNvSpPr>
              <a:spLocks noChangeArrowheads="1"/>
            </p:cNvSpPr>
            <p:nvPr>
              <p:custDataLst>
                <p:tags r:id="rId18"/>
              </p:custDataLst>
            </p:nvPr>
          </p:nvSpPr>
          <p:spPr bwMode="auto">
            <a:xfrm>
              <a:off x="4070703" y="2840947"/>
              <a:ext cx="1307986" cy="1210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加大</a:t>
              </a:r>
              <a:endPar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人才引进力度</a:t>
              </a:r>
              <a:endParaRPr lang="zh-CN" altLang="en-US" sz="2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矩形 130"/>
            <p:cNvSpPr/>
            <p:nvPr>
              <p:custDataLst>
                <p:tags r:id="rId19"/>
              </p:custDataLst>
            </p:nvPr>
          </p:nvSpPr>
          <p:spPr>
            <a:xfrm flipV="1">
              <a:off x="4071330" y="4084158"/>
              <a:ext cx="1309240" cy="39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 name="组合 7"/>
          <p:cNvGrpSpPr/>
          <p:nvPr/>
        </p:nvGrpSpPr>
        <p:grpSpPr>
          <a:xfrm>
            <a:off x="3522664" y="2830195"/>
            <a:ext cx="1404000" cy="1333500"/>
            <a:chOff x="6509498" y="1646851"/>
            <a:chExt cx="1706052" cy="1957882"/>
          </a:xfrm>
        </p:grpSpPr>
        <p:sp>
          <p:nvSpPr>
            <p:cNvPr id="83" name="矩形 156"/>
            <p:cNvSpPr>
              <a:spLocks noChangeArrowheads="1"/>
            </p:cNvSpPr>
            <p:nvPr>
              <p:custDataLst>
                <p:tags r:id="rId20"/>
              </p:custDataLst>
            </p:nvPr>
          </p:nvSpPr>
          <p:spPr bwMode="auto">
            <a:xfrm>
              <a:off x="6534190" y="1646851"/>
              <a:ext cx="1676713" cy="1957882"/>
            </a:xfrm>
            <a:prstGeom prst="rect">
              <a:avLst/>
            </a:prstGeom>
            <a:solidFill>
              <a:srgbClr val="CB1B3D"/>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9" name="文本框 19"/>
            <p:cNvSpPr>
              <a:spLocks noChangeArrowheads="1"/>
            </p:cNvSpPr>
            <p:nvPr>
              <p:custDataLst>
                <p:tags r:id="rId21"/>
              </p:custDataLst>
            </p:nvPr>
          </p:nvSpPr>
          <p:spPr bwMode="auto">
            <a:xfrm>
              <a:off x="6669994" y="1740084"/>
              <a:ext cx="1405877" cy="148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en-US" sz="20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规范</a:t>
              </a:r>
              <a:endParaRPr lang="en-US" sz="20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sz="20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专业技术职称评审</a:t>
              </a:r>
              <a:endParaRPr lang="en-US" sz="2000" b="1" spc="-1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矩形 131"/>
            <p:cNvSpPr/>
            <p:nvPr>
              <p:custDataLst>
                <p:tags r:id="rId22"/>
              </p:custDataLst>
            </p:nvPr>
          </p:nvSpPr>
          <p:spPr>
            <a:xfrm>
              <a:off x="6509498" y="3318189"/>
              <a:ext cx="17060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 name="组合 8"/>
          <p:cNvGrpSpPr/>
          <p:nvPr/>
        </p:nvGrpSpPr>
        <p:grpSpPr>
          <a:xfrm>
            <a:off x="5482464" y="3075793"/>
            <a:ext cx="1476000" cy="1579245"/>
            <a:chOff x="9036558" y="2656741"/>
            <a:chExt cx="1476000" cy="1579245"/>
          </a:xfrm>
        </p:grpSpPr>
        <p:sp>
          <p:nvSpPr>
            <p:cNvPr id="100" name="矩形 157"/>
            <p:cNvSpPr>
              <a:spLocks noChangeArrowheads="1"/>
            </p:cNvSpPr>
            <p:nvPr>
              <p:custDataLst>
                <p:tags r:id="rId23"/>
              </p:custDataLst>
            </p:nvPr>
          </p:nvSpPr>
          <p:spPr bwMode="auto">
            <a:xfrm>
              <a:off x="9036558" y="2656741"/>
              <a:ext cx="1463675" cy="1579245"/>
            </a:xfrm>
            <a:prstGeom prst="rect">
              <a:avLst/>
            </a:prstGeom>
            <a:solidFill>
              <a:srgbClr val="CB1B3D"/>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0" name="文本框 19"/>
            <p:cNvSpPr>
              <a:spLocks noChangeArrowheads="1"/>
            </p:cNvSpPr>
            <p:nvPr>
              <p:custDataLst>
                <p:tags r:id="rId24"/>
              </p:custDataLst>
            </p:nvPr>
          </p:nvSpPr>
          <p:spPr bwMode="auto">
            <a:xfrm>
              <a:off x="9036558" y="2727226"/>
              <a:ext cx="139509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强化</a:t>
              </a:r>
              <a:endParaRPr 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岗位设置管理</a:t>
              </a:r>
              <a:endParaRPr lang="en-US" sz="2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矩形 132"/>
            <p:cNvSpPr/>
            <p:nvPr>
              <p:custDataLst>
                <p:tags r:id="rId25"/>
              </p:custDataLst>
            </p:nvPr>
          </p:nvSpPr>
          <p:spPr>
            <a:xfrm>
              <a:off x="9036558" y="3897848"/>
              <a:ext cx="1476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799"/>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childTnLst>
                          </p:cTn>
                        </p:par>
                        <p:par>
                          <p:cTn id="25" fill="hold">
                            <p:stCondLst>
                              <p:cond delay="2299"/>
                            </p:stCondLst>
                            <p:childTnLst>
                              <p:par>
                                <p:cTn id="26" presetID="12" presetClass="entr" presetSubtype="4"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300"/>
                                        <p:tgtEl>
                                          <p:spTgt spid="4"/>
                                        </p:tgtEl>
                                        <p:attrNameLst>
                                          <p:attrName>ppt_y</p:attrName>
                                        </p:attrNameLst>
                                      </p:cBhvr>
                                      <p:tavLst>
                                        <p:tav tm="0">
                                          <p:val>
                                            <p:strVal val="#ppt_y+#ppt_h*1.125000"/>
                                          </p:val>
                                        </p:tav>
                                        <p:tav tm="100000">
                                          <p:val>
                                            <p:strVal val="#ppt_y"/>
                                          </p:val>
                                        </p:tav>
                                      </p:tavLst>
                                    </p:anim>
                                    <p:animEffect transition="in" filter="wipe(up)">
                                      <p:cBhvr>
                                        <p:cTn id="29" dur="300"/>
                                        <p:tgtEl>
                                          <p:spTgt spid="4"/>
                                        </p:tgtEl>
                                      </p:cBhvr>
                                    </p:animEffect>
                                  </p:childTnLst>
                                </p:cTn>
                              </p:par>
                              <p:par>
                                <p:cTn id="30" presetID="1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300"/>
                                        <p:tgtEl>
                                          <p:spTgt spid="6"/>
                                        </p:tgtEl>
                                        <p:attrNameLst>
                                          <p:attrName>ppt_y</p:attrName>
                                        </p:attrNameLst>
                                      </p:cBhvr>
                                      <p:tavLst>
                                        <p:tav tm="0">
                                          <p:val>
                                            <p:strVal val="#ppt_y+#ppt_h*1.125000"/>
                                          </p:val>
                                        </p:tav>
                                        <p:tav tm="100000">
                                          <p:val>
                                            <p:strVal val="#ppt_y"/>
                                          </p:val>
                                        </p:tav>
                                      </p:tavLst>
                                    </p:anim>
                                    <p:animEffect transition="in" filter="wipe(up)">
                                      <p:cBhvr>
                                        <p:cTn id="33" dur="300"/>
                                        <p:tgtEl>
                                          <p:spTgt spid="6"/>
                                        </p:tgtEl>
                                      </p:cBhvr>
                                    </p:animEffect>
                                  </p:childTnLst>
                                </p:cTn>
                              </p:par>
                              <p:par>
                                <p:cTn id="34" presetID="12" presetClass="entr" presetSubtype="4" fill="hold" nodeType="withEffect">
                                  <p:stCondLst>
                                    <p:cond delay="1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300"/>
                                        <p:tgtEl>
                                          <p:spTgt spid="8"/>
                                        </p:tgtEl>
                                        <p:attrNameLst>
                                          <p:attrName>ppt_y</p:attrName>
                                        </p:attrNameLst>
                                      </p:cBhvr>
                                      <p:tavLst>
                                        <p:tav tm="0">
                                          <p:val>
                                            <p:strVal val="#ppt_y+#ppt_h*1.125000"/>
                                          </p:val>
                                        </p:tav>
                                        <p:tav tm="100000">
                                          <p:val>
                                            <p:strVal val="#ppt_y"/>
                                          </p:val>
                                        </p:tav>
                                      </p:tavLst>
                                    </p:anim>
                                    <p:animEffect transition="in" filter="wipe(up)">
                                      <p:cBhvr>
                                        <p:cTn id="37" dur="300"/>
                                        <p:tgtEl>
                                          <p:spTgt spid="8"/>
                                        </p:tgtEl>
                                      </p:cBhvr>
                                    </p:animEffect>
                                  </p:childTnLst>
                                </p:cTn>
                              </p:par>
                              <p:par>
                                <p:cTn id="38" presetID="12" presetClass="entr" presetSubtype="4"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300"/>
                                        <p:tgtEl>
                                          <p:spTgt spid="9"/>
                                        </p:tgtEl>
                                        <p:attrNameLst>
                                          <p:attrName>ppt_y</p:attrName>
                                        </p:attrNameLst>
                                      </p:cBhvr>
                                      <p:tavLst>
                                        <p:tav tm="0">
                                          <p:val>
                                            <p:strVal val="#ppt_y+#ppt_h*1.125000"/>
                                          </p:val>
                                        </p:tav>
                                        <p:tav tm="100000">
                                          <p:val>
                                            <p:strVal val="#ppt_y"/>
                                          </p:val>
                                        </p:tav>
                                      </p:tavLst>
                                    </p:anim>
                                    <p:animEffect transition="in" filter="wipe(up)">
                                      <p:cBhvr>
                                        <p:cTn id="41" dur="3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1000"/>
                                        <p:tgtEl>
                                          <p:spTgt spid="3"/>
                                        </p:tgtEl>
                                      </p:cBhvr>
                                    </p:animEffect>
                                  </p:childTnLst>
                                </p:cTn>
                              </p:par>
                              <p:par>
                                <p:cTn id="45" presetID="3" presetClass="entr" presetSubtype="1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微信图片_20240107120214 - 副本"/>
          <p:cNvPicPr>
            <a:picLocks noChangeAspect="1"/>
          </p:cNvPicPr>
          <p:nvPr/>
        </p:nvPicPr>
        <p:blipFill>
          <a:blip r:embed="rId1"/>
          <a:srcRect l="18866" r="11838"/>
          <a:stretch>
            <a:fillRect/>
          </a:stretch>
        </p:blipFill>
        <p:spPr>
          <a:xfrm>
            <a:off x="6680835" y="1913890"/>
            <a:ext cx="4148455" cy="4032250"/>
          </a:xfrm>
          <a:prstGeom prst="rect">
            <a:avLst/>
          </a:prstGeom>
        </p:spPr>
      </p:pic>
      <p:sp>
        <p:nvSpPr>
          <p:cNvPr id="12" name="矩形 11"/>
          <p:cNvSpPr/>
          <p:nvPr>
            <p:custDataLst>
              <p:tags r:id="rId2"/>
            </p:custDataLst>
          </p:nvPr>
        </p:nvSpPr>
        <p:spPr>
          <a:xfrm>
            <a:off x="0" y="1109980"/>
            <a:ext cx="10972800"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95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3"/>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4"/>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5"/>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6"/>
            </p:custDataLst>
          </p:nvPr>
        </p:nvPicPr>
        <p:blipFill>
          <a:blip r:embed="rId7"/>
          <a:stretch>
            <a:fillRect/>
          </a:stretch>
        </p:blipFill>
        <p:spPr>
          <a:xfrm>
            <a:off x="167323" y="963930"/>
            <a:ext cx="496570" cy="385445"/>
          </a:xfrm>
          <a:prstGeom prst="rect">
            <a:avLst/>
          </a:prstGeom>
        </p:spPr>
      </p:pic>
      <p:sp>
        <p:nvSpPr>
          <p:cNvPr id="5" name="平行四边形 4"/>
          <p:cNvSpPr>
            <a:spLocks noChangeArrowheads="1"/>
          </p:cNvSpPr>
          <p:nvPr>
            <p:custDataLst>
              <p:tags r:id="rId8"/>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9"/>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0"/>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（五）聚焦市场导向，在着力实施新一轮装备提升行动上取得新突破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55" name="组合 54"/>
          <p:cNvGrpSpPr/>
          <p:nvPr/>
        </p:nvGrpSpPr>
        <p:grpSpPr>
          <a:xfrm>
            <a:off x="507683" y="2497161"/>
            <a:ext cx="662268" cy="173986"/>
            <a:chOff x="5219488" y="4682325"/>
            <a:chExt cx="662268" cy="173986"/>
          </a:xfrm>
        </p:grpSpPr>
        <p:cxnSp>
          <p:nvCxnSpPr>
            <p:cNvPr id="56" name="直接连接符 55"/>
            <p:cNvCxnSpPr/>
            <p:nvPr>
              <p:custDataLst>
                <p:tags r:id="rId11"/>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圆: 空心 15"/>
            <p:cNvSpPr/>
            <p:nvPr>
              <p:custDataLst>
                <p:tags r:id="rId12"/>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cxnSp>
        <p:nvCxnSpPr>
          <p:cNvPr id="58" name="直接连接符 57"/>
          <p:cNvCxnSpPr/>
          <p:nvPr>
            <p:custDataLst>
              <p:tags r:id="rId13"/>
            </p:custDataLst>
          </p:nvPr>
        </p:nvCxnSpPr>
        <p:spPr>
          <a:xfrm>
            <a:off x="507048" y="2129155"/>
            <a:ext cx="3175" cy="338391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custDataLst>
              <p:tags r:id="rId14"/>
            </p:custDataLst>
          </p:nvPr>
        </p:nvSpPr>
        <p:spPr>
          <a:xfrm>
            <a:off x="1158558" y="2320290"/>
            <a:ext cx="709549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1.统筹全局装备管理</a:t>
            </a:r>
            <a:endPar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7" name="组合 66"/>
          <p:cNvGrpSpPr/>
          <p:nvPr/>
        </p:nvGrpSpPr>
        <p:grpSpPr>
          <a:xfrm>
            <a:off x="505778" y="3071201"/>
            <a:ext cx="662268" cy="173986"/>
            <a:chOff x="5219488" y="4682325"/>
            <a:chExt cx="662268" cy="173986"/>
          </a:xfrm>
        </p:grpSpPr>
        <p:cxnSp>
          <p:nvCxnSpPr>
            <p:cNvPr id="69" name="直接连接符 68"/>
            <p:cNvCxnSpPr/>
            <p:nvPr>
              <p:custDataLst>
                <p:tags r:id="rId15"/>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圆: 空心 15"/>
            <p:cNvSpPr/>
            <p:nvPr>
              <p:custDataLst>
                <p:tags r:id="rId16"/>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07683" y="3733506"/>
            <a:ext cx="662268" cy="173986"/>
            <a:chOff x="5219488" y="4682325"/>
            <a:chExt cx="662268" cy="173986"/>
          </a:xfrm>
        </p:grpSpPr>
        <p:cxnSp>
          <p:nvCxnSpPr>
            <p:cNvPr id="72" name="直接连接符 71"/>
            <p:cNvCxnSpPr/>
            <p:nvPr>
              <p:custDataLst>
                <p:tags r:id="rId17"/>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3" name="圆: 空心 15"/>
            <p:cNvSpPr/>
            <p:nvPr>
              <p:custDataLst>
                <p:tags r:id="rId18"/>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7" name="文本框 76"/>
          <p:cNvSpPr txBox="1"/>
          <p:nvPr>
            <p:custDataLst>
              <p:tags r:id="rId19"/>
            </p:custDataLst>
          </p:nvPr>
        </p:nvSpPr>
        <p:spPr>
          <a:xfrm>
            <a:off x="1158558" y="2840990"/>
            <a:ext cx="8188960" cy="475615"/>
          </a:xfrm>
          <a:prstGeom prst="rect">
            <a:avLst/>
          </a:prstGeom>
          <a:noFill/>
        </p:spPr>
        <p:txBody>
          <a:bodyPr wrap="square" rtlCol="0">
            <a:spAutoFit/>
          </a:bodyPr>
          <a:p>
            <a:pPr lvl="0" indent="0">
              <a:lnSpc>
                <a:spcPts val="3000"/>
              </a:lnSpc>
              <a:buClr>
                <a:srgbClr val="C00000"/>
              </a:buClr>
              <a:buFont typeface="Wingdings" panose="05000000000000000000" pitchFamily="2" charset="2"/>
              <a:buNone/>
              <a:defRPr/>
            </a:pPr>
            <a:r>
              <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2.加强“能源资源保障”装备建设</a:t>
            </a:r>
            <a:endPar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78" name="文本框 77"/>
          <p:cNvSpPr txBox="1"/>
          <p:nvPr>
            <p:custDataLst>
              <p:tags r:id="rId20"/>
            </p:custDataLst>
          </p:nvPr>
        </p:nvSpPr>
        <p:spPr>
          <a:xfrm>
            <a:off x="1064578" y="3415665"/>
            <a:ext cx="5591810"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 3.加强“保障矿山安全高效绿色智能开采”装备建设</a:t>
            </a:r>
            <a:endParaRPr sz="22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 name="组合 1"/>
          <p:cNvGrpSpPr/>
          <p:nvPr/>
        </p:nvGrpSpPr>
        <p:grpSpPr>
          <a:xfrm>
            <a:off x="512128" y="4585676"/>
            <a:ext cx="662268" cy="173986"/>
            <a:chOff x="5219488" y="4682325"/>
            <a:chExt cx="662268" cy="173986"/>
          </a:xfrm>
        </p:grpSpPr>
        <p:cxnSp>
          <p:nvCxnSpPr>
            <p:cNvPr id="3" name="直接连接符 2"/>
            <p:cNvCxnSpPr/>
            <p:nvPr>
              <p:custDataLst>
                <p:tags r:id="rId21"/>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圆: 空心 15"/>
            <p:cNvSpPr/>
            <p:nvPr>
              <p:custDataLst>
                <p:tags r:id="rId22"/>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14033" y="5428956"/>
            <a:ext cx="662268" cy="173986"/>
            <a:chOff x="5219488" y="4682325"/>
            <a:chExt cx="662268" cy="173986"/>
          </a:xfrm>
        </p:grpSpPr>
        <p:cxnSp>
          <p:nvCxnSpPr>
            <p:cNvPr id="7" name="直接连接符 6"/>
            <p:cNvCxnSpPr/>
            <p:nvPr>
              <p:custDataLst>
                <p:tags r:id="rId23"/>
              </p:custDataLst>
            </p:nvPr>
          </p:nvCxnSpPr>
          <p:spPr>
            <a:xfrm>
              <a:off x="5219488" y="4758184"/>
              <a:ext cx="51308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圆: 空心 15"/>
            <p:cNvSpPr/>
            <p:nvPr>
              <p:custDataLst>
                <p:tags r:id="rId24"/>
              </p:custDataLst>
            </p:nvPr>
          </p:nvSpPr>
          <p:spPr>
            <a:xfrm>
              <a:off x="5707770"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9" name="文本框 8"/>
          <p:cNvSpPr txBox="1"/>
          <p:nvPr>
            <p:custDataLst>
              <p:tags r:id="rId25"/>
            </p:custDataLst>
          </p:nvPr>
        </p:nvSpPr>
        <p:spPr>
          <a:xfrm>
            <a:off x="1017588" y="4253230"/>
            <a:ext cx="5370195"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2000" dirty="0">
                <a:latin typeface="黑体" panose="02010609060101010101" charset="-122"/>
                <a:ea typeface="黑体" panose="02010609060101010101" charset="-122"/>
                <a:sym typeface="Calibri" panose="020F0502020204030204" pitchFamily="34" charset="0"/>
              </a:rPr>
              <a:t> </a:t>
            </a:r>
            <a:r>
              <a:rPr sz="20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4.加强“生态文明建设和自然资源管理中心工作”装备建设</a:t>
            </a:r>
            <a:endParaRPr sz="20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文本框 9"/>
          <p:cNvSpPr txBox="1"/>
          <p:nvPr>
            <p:custDataLst>
              <p:tags r:id="rId26"/>
            </p:custDataLst>
          </p:nvPr>
        </p:nvSpPr>
        <p:spPr>
          <a:xfrm>
            <a:off x="1145858" y="5138420"/>
            <a:ext cx="4947920" cy="860425"/>
          </a:xfrm>
          <a:prstGeom prst="rect">
            <a:avLst/>
          </a:prstGeom>
          <a:noFill/>
        </p:spPr>
        <p:txBody>
          <a:bodyPr wrap="square" rtlCol="0">
            <a:spAutoFit/>
          </a:bodyPr>
          <a:p>
            <a:pPr lvl="0" algn="l">
              <a:lnSpc>
                <a:spcPts val="3000"/>
              </a:lnSpc>
              <a:buClr>
                <a:srgbClr val="C00000"/>
              </a:buClr>
              <a:buSzTx/>
              <a:buFont typeface="Wingdings" panose="05000000000000000000" pitchFamily="2" charset="2"/>
              <a:buNone/>
              <a:defRPr/>
            </a:pPr>
            <a:r>
              <a:rPr sz="21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rPr>
              <a:t>5.加强“服务城市基础设施体系”装备建设</a:t>
            </a:r>
            <a:endParaRPr sz="2100" spc="300" dirty="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950"/>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par>
                                <p:cTn id="25" presetID="2" presetClass="entr" presetSubtype="1"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ppt_x"/>
                                          </p:val>
                                        </p:tav>
                                        <p:tav tm="100000">
                                          <p:val>
                                            <p:strVal val="#ppt_x"/>
                                          </p:val>
                                        </p:tav>
                                      </p:tavLst>
                                    </p:anim>
                                    <p:anim calcmode="lin" valueType="num">
                                      <p:cBhvr additive="base">
                                        <p:cTn id="28" dur="500" fill="hold"/>
                                        <p:tgtEl>
                                          <p:spTgt spid="58"/>
                                        </p:tgtEl>
                                        <p:attrNameLst>
                                          <p:attrName>ppt_y</p:attrName>
                                        </p:attrNameLst>
                                      </p:cBhvr>
                                      <p:tavLst>
                                        <p:tav tm="0">
                                          <p:val>
                                            <p:strVal val="0-#ppt_h/2"/>
                                          </p:val>
                                        </p:tav>
                                        <p:tav tm="100000">
                                          <p:val>
                                            <p:strVal val="#ppt_y"/>
                                          </p:val>
                                        </p:tav>
                                      </p:tavLst>
                                    </p:anim>
                                  </p:childTnLst>
                                </p:cTn>
                              </p:par>
                              <p:par>
                                <p:cTn id="29" presetID="22" presetClass="entr" presetSubtype="8"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par>
                                <p:cTn id="32" presetID="2" presetClass="entr" presetSubtype="2"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1+#ppt_w/2"/>
                                          </p:val>
                                        </p:tav>
                                        <p:tav tm="100000">
                                          <p:val>
                                            <p:strVal val="#ppt_x"/>
                                          </p:val>
                                        </p:tav>
                                      </p:tavLst>
                                    </p:anim>
                                    <p:anim calcmode="lin" valueType="num">
                                      <p:cBhvr additive="base">
                                        <p:cTn id="35" dur="500" fill="hold"/>
                                        <p:tgtEl>
                                          <p:spTgt spid="59"/>
                                        </p:tgtEl>
                                        <p:attrNameLst>
                                          <p:attrName>ppt_y</p:attrName>
                                        </p:attrNameLst>
                                      </p:cBhvr>
                                      <p:tavLst>
                                        <p:tav tm="0">
                                          <p:val>
                                            <p:strVal val="#ppt_y"/>
                                          </p:val>
                                        </p:tav>
                                        <p:tav tm="100000">
                                          <p:val>
                                            <p:strVal val="#ppt_y"/>
                                          </p:val>
                                        </p:tav>
                                      </p:tavLst>
                                    </p:anim>
                                  </p:childTnLst>
                                </p:cTn>
                              </p:par>
                              <p:par>
                                <p:cTn id="36" presetID="22" presetClass="entr" presetSubtype="8" fill="hold" nodeType="withEffect">
                                  <p:stCondLst>
                                    <p:cond delay="15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par>
                                <p:cTn id="39" presetID="2" presetClass="entr" presetSubtype="2" fill="hold" grpId="0" nodeType="withEffect">
                                  <p:stCondLst>
                                    <p:cond delay="15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500" fill="hold"/>
                                        <p:tgtEl>
                                          <p:spTgt spid="77"/>
                                        </p:tgtEl>
                                        <p:attrNameLst>
                                          <p:attrName>ppt_x</p:attrName>
                                        </p:attrNameLst>
                                      </p:cBhvr>
                                      <p:tavLst>
                                        <p:tav tm="0">
                                          <p:val>
                                            <p:strVal val="1+#ppt_w/2"/>
                                          </p:val>
                                        </p:tav>
                                        <p:tav tm="100000">
                                          <p:val>
                                            <p:strVal val="#ppt_x"/>
                                          </p:val>
                                        </p:tav>
                                      </p:tavLst>
                                    </p:anim>
                                    <p:anim calcmode="lin" valueType="num">
                                      <p:cBhvr additive="base">
                                        <p:cTn id="42" dur="500" fill="hold"/>
                                        <p:tgtEl>
                                          <p:spTgt spid="77"/>
                                        </p:tgtEl>
                                        <p:attrNameLst>
                                          <p:attrName>ppt_y</p:attrName>
                                        </p:attrNameLst>
                                      </p:cBhvr>
                                      <p:tavLst>
                                        <p:tav tm="0">
                                          <p:val>
                                            <p:strVal val="#ppt_y"/>
                                          </p:val>
                                        </p:tav>
                                        <p:tav tm="100000">
                                          <p:val>
                                            <p:strVal val="#ppt_y"/>
                                          </p:val>
                                        </p:tav>
                                      </p:tavLst>
                                    </p:anim>
                                  </p:childTnLst>
                                </p:cTn>
                              </p:par>
                              <p:par>
                                <p:cTn id="43" presetID="22" presetClass="entr" presetSubtype="8" fill="hold" nodeType="withEffect">
                                  <p:stCondLst>
                                    <p:cond delay="250"/>
                                  </p:stCondLst>
                                  <p:childTnLst>
                                    <p:set>
                                      <p:cBhvr>
                                        <p:cTn id="44" dur="1" fill="hold">
                                          <p:stCondLst>
                                            <p:cond delay="0"/>
                                          </p:stCondLst>
                                        </p:cTn>
                                        <p:tgtEl>
                                          <p:spTgt spid="71"/>
                                        </p:tgtEl>
                                        <p:attrNameLst>
                                          <p:attrName>style.visibility</p:attrName>
                                        </p:attrNameLst>
                                      </p:cBhvr>
                                      <p:to>
                                        <p:strVal val="visible"/>
                                      </p:to>
                                    </p:set>
                                    <p:animEffect transition="in" filter="wipe(left)">
                                      <p:cBhvr>
                                        <p:cTn id="45" dur="500"/>
                                        <p:tgtEl>
                                          <p:spTgt spid="71"/>
                                        </p:tgtEl>
                                      </p:cBhvr>
                                    </p:animEffect>
                                  </p:childTnLst>
                                </p:cTn>
                              </p:par>
                              <p:par>
                                <p:cTn id="46" presetID="2" presetClass="entr" presetSubtype="2" fill="hold" grpId="0" nodeType="withEffect">
                                  <p:stCondLst>
                                    <p:cond delay="250"/>
                                  </p:stCondLst>
                                  <p:childTnLst>
                                    <p:set>
                                      <p:cBhvr>
                                        <p:cTn id="47" dur="1" fill="hold">
                                          <p:stCondLst>
                                            <p:cond delay="0"/>
                                          </p:stCondLst>
                                        </p:cTn>
                                        <p:tgtEl>
                                          <p:spTgt spid="78"/>
                                        </p:tgtEl>
                                        <p:attrNameLst>
                                          <p:attrName>style.visibility</p:attrName>
                                        </p:attrNameLst>
                                      </p:cBhvr>
                                      <p:to>
                                        <p:strVal val="visible"/>
                                      </p:to>
                                    </p:set>
                                    <p:anim calcmode="lin" valueType="num">
                                      <p:cBhvr additive="base">
                                        <p:cTn id="48" dur="500" fill="hold"/>
                                        <p:tgtEl>
                                          <p:spTgt spid="78"/>
                                        </p:tgtEl>
                                        <p:attrNameLst>
                                          <p:attrName>ppt_x</p:attrName>
                                        </p:attrNameLst>
                                      </p:cBhvr>
                                      <p:tavLst>
                                        <p:tav tm="0">
                                          <p:val>
                                            <p:strVal val="1+#ppt_w/2"/>
                                          </p:val>
                                        </p:tav>
                                        <p:tav tm="100000">
                                          <p:val>
                                            <p:strVal val="#ppt_x"/>
                                          </p:val>
                                        </p:tav>
                                      </p:tavLst>
                                    </p:anim>
                                    <p:anim calcmode="lin" valueType="num">
                                      <p:cBhvr additive="base">
                                        <p:cTn id="49" dur="500" fill="hold"/>
                                        <p:tgtEl>
                                          <p:spTgt spid="78"/>
                                        </p:tgtEl>
                                        <p:attrNameLst>
                                          <p:attrName>ppt_y</p:attrName>
                                        </p:attrNameLst>
                                      </p:cBhvr>
                                      <p:tavLst>
                                        <p:tav tm="0">
                                          <p:val>
                                            <p:strVal val="#ppt_y"/>
                                          </p:val>
                                        </p:tav>
                                        <p:tav tm="100000">
                                          <p:val>
                                            <p:strVal val="#ppt_y"/>
                                          </p:val>
                                        </p:tav>
                                      </p:tavLst>
                                    </p:anim>
                                  </p:childTnLst>
                                </p:cTn>
                              </p:par>
                              <p:par>
                                <p:cTn id="50" presetID="22" presetClass="entr" presetSubtype="8" fill="hold" nodeType="withEffect">
                                  <p:stCondLst>
                                    <p:cond delay="35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 presetClass="entr" presetSubtype="2" fill="hold" grpId="0" nodeType="withEffect">
                                  <p:stCondLst>
                                    <p:cond delay="35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par>
                                <p:cTn id="57" presetID="22" presetClass="entr" presetSubtype="8" fill="hold" nodeType="withEffect">
                                  <p:stCondLst>
                                    <p:cond delay="45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par>
                                <p:cTn id="60" presetID="2" presetClass="entr" presetSubtype="2" fill="hold" grpId="0" nodeType="withEffect">
                                  <p:stCondLst>
                                    <p:cond delay="45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3" presetClass="entr" presetSubtype="1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blinds(horizontal)">
                                      <p:cBhvr>
                                        <p:cTn id="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P spid="59" grpId="0"/>
      <p:bldP spid="77" grpId="0"/>
      <p:bldP spid="7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闭幕式2"/>
          <p:cNvPicPr>
            <a:picLocks noChangeAspect="1"/>
          </p:cNvPicPr>
          <p:nvPr/>
        </p:nvPicPr>
        <p:blipFill>
          <a:blip r:embed="rId1"/>
          <a:srcRect l="17368"/>
          <a:stretch>
            <a:fillRect/>
          </a:stretch>
        </p:blipFill>
        <p:spPr>
          <a:xfrm>
            <a:off x="5371465" y="854075"/>
            <a:ext cx="5452110" cy="5090795"/>
          </a:xfrm>
          <a:prstGeom prst="rect">
            <a:avLst/>
          </a:prstGeom>
        </p:spPr>
      </p:pic>
      <p:sp>
        <p:nvSpPr>
          <p:cNvPr id="12" name="矩形 11"/>
          <p:cNvSpPr/>
          <p:nvPr>
            <p:custDataLst>
              <p:tags r:id="rId2"/>
            </p:custDataLst>
          </p:nvPr>
        </p:nvSpPr>
        <p:spPr>
          <a:xfrm>
            <a:off x="0" y="1109980"/>
            <a:ext cx="10972165"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95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3"/>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4"/>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5"/>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6"/>
            </p:custDataLst>
          </p:nvPr>
        </p:nvPicPr>
        <p:blipFill>
          <a:blip r:embed="rId7"/>
          <a:stretch>
            <a:fillRect/>
          </a:stretch>
        </p:blipFill>
        <p:spPr>
          <a:xfrm>
            <a:off x="167323" y="963930"/>
            <a:ext cx="496570" cy="385445"/>
          </a:xfrm>
          <a:prstGeom prst="rect">
            <a:avLst/>
          </a:prstGeom>
        </p:spPr>
      </p:pic>
      <p:sp>
        <p:nvSpPr>
          <p:cNvPr id="5" name="平行四边形 4"/>
          <p:cNvSpPr>
            <a:spLocks noChangeArrowheads="1"/>
          </p:cNvSpPr>
          <p:nvPr>
            <p:custDataLst>
              <p:tags r:id="rId8"/>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9"/>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0"/>
            </p:custDataLst>
          </p:nvPr>
        </p:nvSpPr>
        <p:spPr bwMode="auto">
          <a:xfrm>
            <a:off x="465138" y="1662430"/>
            <a:ext cx="8180070" cy="3835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19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（六）聚焦管理赋能，在着力提升管理的规范化制度化科学化上取得新突破</a:t>
            </a:r>
            <a:endParaRPr kumimoji="0" sz="19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14" name="组合 13"/>
          <p:cNvGrpSpPr/>
          <p:nvPr/>
        </p:nvGrpSpPr>
        <p:grpSpPr>
          <a:xfrm>
            <a:off x="2799398" y="2249805"/>
            <a:ext cx="3877310" cy="496570"/>
            <a:chOff x="7709" y="3004"/>
            <a:chExt cx="8880" cy="1093"/>
          </a:xfrm>
        </p:grpSpPr>
        <p:grpSp>
          <p:nvGrpSpPr>
            <p:cNvPr id="15" name="组合 14"/>
            <p:cNvGrpSpPr/>
            <p:nvPr/>
          </p:nvGrpSpPr>
          <p:grpSpPr>
            <a:xfrm>
              <a:off x="7716" y="3004"/>
              <a:ext cx="8873" cy="1093"/>
              <a:chOff x="4199470" y="3106258"/>
              <a:chExt cx="1181291" cy="1244600"/>
            </a:xfrm>
          </p:grpSpPr>
          <p:sp>
            <p:nvSpPr>
              <p:cNvPr id="18" name="矩形 150"/>
              <p:cNvSpPr>
                <a:spLocks noChangeArrowheads="1"/>
              </p:cNvSpPr>
              <p:nvPr>
                <p:custDataLst>
                  <p:tags r:id="rId11"/>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矩形 18"/>
              <p:cNvSpPr/>
              <p:nvPr>
                <p:custDataLst>
                  <p:tags r:id="rId12"/>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2" name="TextBox 15"/>
            <p:cNvSpPr txBox="1"/>
            <p:nvPr>
              <p:custDataLst>
                <p:tags r:id="rId13"/>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有效制度体系</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23" name="组合 22"/>
          <p:cNvGrpSpPr/>
          <p:nvPr/>
        </p:nvGrpSpPr>
        <p:grpSpPr>
          <a:xfrm>
            <a:off x="1434148" y="2250440"/>
            <a:ext cx="1365885" cy="491490"/>
            <a:chOff x="4188101" y="3106258"/>
            <a:chExt cx="1476541" cy="1244600"/>
          </a:xfrm>
        </p:grpSpPr>
        <p:sp>
          <p:nvSpPr>
            <p:cNvPr id="24" name="矩形 150"/>
            <p:cNvSpPr>
              <a:spLocks noChangeArrowheads="1"/>
            </p:cNvSpPr>
            <p:nvPr>
              <p:custDataLst>
                <p:tags r:id="rId14"/>
              </p:custDataLst>
            </p:nvPr>
          </p:nvSpPr>
          <p:spPr bwMode="auto">
            <a:xfrm>
              <a:off x="4199539" y="3106258"/>
              <a:ext cx="1436019"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文本框 19"/>
            <p:cNvSpPr>
              <a:spLocks noChangeArrowheads="1"/>
            </p:cNvSpPr>
            <p:nvPr>
              <p:custDataLst>
                <p:tags r:id="rId15"/>
              </p:custDataLst>
            </p:nvPr>
          </p:nvSpPr>
          <p:spPr bwMode="auto">
            <a:xfrm>
              <a:off x="4196338" y="3158644"/>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建立健全</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custDataLst>
                <p:tags r:id="rId16"/>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cxnSp>
        <p:nvCxnSpPr>
          <p:cNvPr id="41" name="直接连接符 40"/>
          <p:cNvCxnSpPr>
            <a:cxnSpLocks noChangeShapeType="1"/>
          </p:cNvCxnSpPr>
          <p:nvPr>
            <p:custDataLst>
              <p:tags r:id="rId17"/>
            </p:custDataLst>
          </p:nvPr>
        </p:nvCxnSpPr>
        <p:spPr bwMode="auto">
          <a:xfrm flipH="1">
            <a:off x="880428" y="2002155"/>
            <a:ext cx="11430" cy="3942080"/>
          </a:xfrm>
          <a:prstGeom prst="line">
            <a:avLst/>
          </a:prstGeom>
          <a:noFill/>
          <a:ln w="19050" cmpd="sng">
            <a:solidFill>
              <a:srgbClr val="C00000"/>
            </a:solidFill>
            <a:prstDash val="sysDot"/>
            <a:round/>
            <a:tailEnd type="triangle"/>
          </a:ln>
        </p:spPr>
      </p:cxnSp>
      <p:grpSp>
        <p:nvGrpSpPr>
          <p:cNvPr id="66" name="组合 65"/>
          <p:cNvGrpSpPr/>
          <p:nvPr/>
        </p:nvGrpSpPr>
        <p:grpSpPr>
          <a:xfrm>
            <a:off x="2796858" y="2826385"/>
            <a:ext cx="3880485" cy="496570"/>
            <a:chOff x="7709" y="3004"/>
            <a:chExt cx="8880" cy="1093"/>
          </a:xfrm>
        </p:grpSpPr>
        <p:grpSp>
          <p:nvGrpSpPr>
            <p:cNvPr id="67" name="组合 66"/>
            <p:cNvGrpSpPr/>
            <p:nvPr/>
          </p:nvGrpSpPr>
          <p:grpSpPr>
            <a:xfrm>
              <a:off x="7716" y="3004"/>
              <a:ext cx="8873" cy="1093"/>
              <a:chOff x="4199470" y="3106258"/>
              <a:chExt cx="1181291" cy="1244600"/>
            </a:xfrm>
          </p:grpSpPr>
          <p:sp>
            <p:nvSpPr>
              <p:cNvPr id="69" name="矩形 150"/>
              <p:cNvSpPr>
                <a:spLocks noChangeArrowheads="1"/>
              </p:cNvSpPr>
              <p:nvPr>
                <p:custDataLst>
                  <p:tags r:id="rId18"/>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0" name="矩形 69"/>
              <p:cNvSpPr/>
              <p:nvPr>
                <p:custDataLst>
                  <p:tags r:id="rId19"/>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71" name="TextBox 15"/>
            <p:cNvSpPr txBox="1"/>
            <p:nvPr>
              <p:custDataLst>
                <p:tags r:id="rId20"/>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财务资产管理</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72" name="组合 71"/>
          <p:cNvGrpSpPr/>
          <p:nvPr/>
        </p:nvGrpSpPr>
        <p:grpSpPr>
          <a:xfrm>
            <a:off x="1441133" y="2814320"/>
            <a:ext cx="1365885" cy="491490"/>
            <a:chOff x="4188101" y="3106258"/>
            <a:chExt cx="1476541" cy="1244600"/>
          </a:xfrm>
        </p:grpSpPr>
        <p:sp>
          <p:nvSpPr>
            <p:cNvPr id="73" name="矩形 150"/>
            <p:cNvSpPr>
              <a:spLocks noChangeArrowheads="1"/>
            </p:cNvSpPr>
            <p:nvPr>
              <p:custDataLst>
                <p:tags r:id="rId21"/>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4" name="文本框 19"/>
            <p:cNvSpPr>
              <a:spLocks noChangeArrowheads="1"/>
            </p:cNvSpPr>
            <p:nvPr>
              <p:custDataLst>
                <p:tags r:id="rId22"/>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mn-ea"/>
                </a:rPr>
                <a:t>加强</a:t>
              </a:r>
              <a:endParaRPr lang="zh-CN" sz="2000" b="1" dirty="0">
                <a:solidFill>
                  <a:schemeClr val="bg1"/>
                </a:solidFill>
                <a:latin typeface="微软雅黑" panose="020B0503020204020204" pitchFamily="34" charset="-122"/>
                <a:ea typeface="微软雅黑" panose="020B0503020204020204" pitchFamily="34" charset="-122"/>
                <a:sym typeface="+mn-ea"/>
              </a:endParaRPr>
            </a:p>
          </p:txBody>
        </p:sp>
        <p:sp>
          <p:nvSpPr>
            <p:cNvPr id="75" name="矩形 74"/>
            <p:cNvSpPr/>
            <p:nvPr>
              <p:custDataLst>
                <p:tags r:id="rId23"/>
              </p:custDataLst>
            </p:nvPr>
          </p:nvSpPr>
          <p:spPr>
            <a:xfrm>
              <a:off x="4188101" y="409396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76" name="组合 75"/>
          <p:cNvGrpSpPr/>
          <p:nvPr/>
        </p:nvGrpSpPr>
        <p:grpSpPr>
          <a:xfrm>
            <a:off x="2797493" y="3392805"/>
            <a:ext cx="3880485" cy="496570"/>
            <a:chOff x="7709" y="3004"/>
            <a:chExt cx="8880" cy="1093"/>
          </a:xfrm>
        </p:grpSpPr>
        <p:grpSp>
          <p:nvGrpSpPr>
            <p:cNvPr id="77" name="组合 76"/>
            <p:cNvGrpSpPr/>
            <p:nvPr/>
          </p:nvGrpSpPr>
          <p:grpSpPr>
            <a:xfrm>
              <a:off x="7716" y="3004"/>
              <a:ext cx="8873" cy="1093"/>
              <a:chOff x="4199470" y="3106258"/>
              <a:chExt cx="1181291" cy="1244600"/>
            </a:xfrm>
          </p:grpSpPr>
          <p:sp>
            <p:nvSpPr>
              <p:cNvPr id="78" name="矩形 150"/>
              <p:cNvSpPr>
                <a:spLocks noChangeArrowheads="1"/>
              </p:cNvSpPr>
              <p:nvPr>
                <p:custDataLst>
                  <p:tags r:id="rId24"/>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9" name="矩形 78"/>
              <p:cNvSpPr/>
              <p:nvPr>
                <p:custDataLst>
                  <p:tags r:id="rId25"/>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0" name="TextBox 15"/>
            <p:cNvSpPr txBox="1"/>
            <p:nvPr>
              <p:custDataLst>
                <p:tags r:id="rId26"/>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债权债务清理</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81" name="组合 80"/>
          <p:cNvGrpSpPr/>
          <p:nvPr/>
        </p:nvGrpSpPr>
        <p:grpSpPr>
          <a:xfrm>
            <a:off x="1441768" y="3390265"/>
            <a:ext cx="1365885" cy="491490"/>
            <a:chOff x="4188101" y="3106258"/>
            <a:chExt cx="1476541" cy="1244600"/>
          </a:xfrm>
        </p:grpSpPr>
        <p:sp>
          <p:nvSpPr>
            <p:cNvPr id="82" name="矩形 150"/>
            <p:cNvSpPr>
              <a:spLocks noChangeArrowheads="1"/>
            </p:cNvSpPr>
            <p:nvPr>
              <p:custDataLst>
                <p:tags r:id="rId27"/>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3" name="文本框 19"/>
            <p:cNvSpPr>
              <a:spLocks noChangeArrowheads="1"/>
            </p:cNvSpPr>
            <p:nvPr>
              <p:custDataLst>
                <p:tags r:id="rId28"/>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p:nvPr>
              <p:custDataLst>
                <p:tags r:id="rId29"/>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85" name="组合 84"/>
          <p:cNvGrpSpPr/>
          <p:nvPr/>
        </p:nvGrpSpPr>
        <p:grpSpPr>
          <a:xfrm>
            <a:off x="2794953" y="3977640"/>
            <a:ext cx="3883025" cy="496570"/>
            <a:chOff x="7709" y="3004"/>
            <a:chExt cx="8880" cy="1093"/>
          </a:xfrm>
        </p:grpSpPr>
        <p:grpSp>
          <p:nvGrpSpPr>
            <p:cNvPr id="86" name="组合 85"/>
            <p:cNvGrpSpPr/>
            <p:nvPr/>
          </p:nvGrpSpPr>
          <p:grpSpPr>
            <a:xfrm>
              <a:off x="7716" y="3004"/>
              <a:ext cx="8873" cy="1093"/>
              <a:chOff x="4199470" y="3106258"/>
              <a:chExt cx="1181291" cy="1244600"/>
            </a:xfrm>
          </p:grpSpPr>
          <p:sp>
            <p:nvSpPr>
              <p:cNvPr id="87" name="矩形 150"/>
              <p:cNvSpPr>
                <a:spLocks noChangeArrowheads="1"/>
              </p:cNvSpPr>
              <p:nvPr>
                <p:custDataLst>
                  <p:tags r:id="rId30"/>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8" name="矩形 87"/>
              <p:cNvSpPr/>
              <p:nvPr>
                <p:custDataLst>
                  <p:tags r:id="rId31"/>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89" name="TextBox 15"/>
            <p:cNvSpPr txBox="1"/>
            <p:nvPr>
              <p:custDataLst>
                <p:tags r:id="rId32"/>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收入分配管理</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90" name="组合 89"/>
          <p:cNvGrpSpPr/>
          <p:nvPr/>
        </p:nvGrpSpPr>
        <p:grpSpPr>
          <a:xfrm>
            <a:off x="1439228" y="3978275"/>
            <a:ext cx="1365885" cy="491490"/>
            <a:chOff x="4188101" y="3106258"/>
            <a:chExt cx="1476541" cy="1244600"/>
          </a:xfrm>
        </p:grpSpPr>
        <p:sp>
          <p:nvSpPr>
            <p:cNvPr id="91" name="矩形 150"/>
            <p:cNvSpPr>
              <a:spLocks noChangeArrowheads="1"/>
            </p:cNvSpPr>
            <p:nvPr>
              <p:custDataLst>
                <p:tags r:id="rId33"/>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2" name="文本框 19"/>
            <p:cNvSpPr>
              <a:spLocks noChangeArrowheads="1"/>
            </p:cNvSpPr>
            <p:nvPr>
              <p:custDataLst>
                <p:tags r:id="rId34"/>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完善</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矩形 92"/>
            <p:cNvSpPr/>
            <p:nvPr>
              <p:custDataLst>
                <p:tags r:id="rId35"/>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94" name="组合 93"/>
          <p:cNvGrpSpPr/>
          <p:nvPr/>
        </p:nvGrpSpPr>
        <p:grpSpPr>
          <a:xfrm>
            <a:off x="2791143" y="4540885"/>
            <a:ext cx="3887470" cy="496570"/>
            <a:chOff x="7709" y="3004"/>
            <a:chExt cx="8880" cy="1093"/>
          </a:xfrm>
        </p:grpSpPr>
        <p:grpSp>
          <p:nvGrpSpPr>
            <p:cNvPr id="95" name="组合 94"/>
            <p:cNvGrpSpPr/>
            <p:nvPr/>
          </p:nvGrpSpPr>
          <p:grpSpPr>
            <a:xfrm>
              <a:off x="7716" y="3004"/>
              <a:ext cx="8873" cy="1093"/>
              <a:chOff x="4199470" y="3106258"/>
              <a:chExt cx="1181291" cy="1244600"/>
            </a:xfrm>
          </p:grpSpPr>
          <p:sp>
            <p:nvSpPr>
              <p:cNvPr id="96" name="矩形 150"/>
              <p:cNvSpPr>
                <a:spLocks noChangeArrowheads="1"/>
              </p:cNvSpPr>
              <p:nvPr>
                <p:custDataLst>
                  <p:tags r:id="rId36"/>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7" name="矩形 96"/>
              <p:cNvSpPr/>
              <p:nvPr>
                <p:custDataLst>
                  <p:tags r:id="rId37"/>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8" name="TextBox 15"/>
            <p:cNvSpPr txBox="1"/>
            <p:nvPr>
              <p:custDataLst>
                <p:tags r:id="rId38"/>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投资管理</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99" name="组合 98"/>
          <p:cNvGrpSpPr/>
          <p:nvPr/>
        </p:nvGrpSpPr>
        <p:grpSpPr>
          <a:xfrm>
            <a:off x="1435418" y="4541520"/>
            <a:ext cx="1365885" cy="491490"/>
            <a:chOff x="4188101" y="3106258"/>
            <a:chExt cx="1476541" cy="1244600"/>
          </a:xfrm>
        </p:grpSpPr>
        <p:sp>
          <p:nvSpPr>
            <p:cNvPr id="100" name="矩形 150"/>
            <p:cNvSpPr>
              <a:spLocks noChangeArrowheads="1"/>
            </p:cNvSpPr>
            <p:nvPr>
              <p:custDataLst>
                <p:tags r:id="rId39"/>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1" name="文本框 19"/>
            <p:cNvSpPr>
              <a:spLocks noChangeArrowheads="1"/>
            </p:cNvSpPr>
            <p:nvPr>
              <p:custDataLst>
                <p:tags r:id="rId40"/>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规范</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矩形 101"/>
            <p:cNvSpPr/>
            <p:nvPr>
              <p:custDataLst>
                <p:tags r:id="rId41"/>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03" name="组合 102"/>
          <p:cNvGrpSpPr/>
          <p:nvPr/>
        </p:nvGrpSpPr>
        <p:grpSpPr>
          <a:xfrm>
            <a:off x="2795588" y="5104130"/>
            <a:ext cx="3882390" cy="498475"/>
            <a:chOff x="7704" y="3000"/>
            <a:chExt cx="8885" cy="1097"/>
          </a:xfrm>
        </p:grpSpPr>
        <p:grpSp>
          <p:nvGrpSpPr>
            <p:cNvPr id="104" name="组合 103"/>
            <p:cNvGrpSpPr/>
            <p:nvPr/>
          </p:nvGrpSpPr>
          <p:grpSpPr>
            <a:xfrm>
              <a:off x="7704" y="3004"/>
              <a:ext cx="8885" cy="1093"/>
              <a:chOff x="4197878" y="3106258"/>
              <a:chExt cx="1182883" cy="1244600"/>
            </a:xfrm>
          </p:grpSpPr>
          <p:sp>
            <p:nvSpPr>
              <p:cNvPr id="105" name="矩形 150"/>
              <p:cNvSpPr>
                <a:spLocks noChangeArrowheads="1"/>
              </p:cNvSpPr>
              <p:nvPr>
                <p:custDataLst>
                  <p:tags r:id="rId42"/>
                </p:custDataLst>
              </p:nvPr>
            </p:nvSpPr>
            <p:spPr bwMode="auto">
              <a:xfrm>
                <a:off x="4197878"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6" name="矩形 105"/>
              <p:cNvSpPr/>
              <p:nvPr>
                <p:custDataLst>
                  <p:tags r:id="rId43"/>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7" name="TextBox 15"/>
            <p:cNvSpPr txBox="1"/>
            <p:nvPr>
              <p:custDataLst>
                <p:tags r:id="rId44"/>
              </p:custDataLst>
            </p:nvPr>
          </p:nvSpPr>
          <p:spPr bwMode="auto">
            <a:xfrm>
              <a:off x="7744" y="3000"/>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审计监督作用</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08" name="组合 107"/>
          <p:cNvGrpSpPr/>
          <p:nvPr/>
        </p:nvGrpSpPr>
        <p:grpSpPr>
          <a:xfrm>
            <a:off x="1442403" y="5106670"/>
            <a:ext cx="1365885" cy="491490"/>
            <a:chOff x="4188101" y="3106258"/>
            <a:chExt cx="1476541" cy="1244600"/>
          </a:xfrm>
        </p:grpSpPr>
        <p:sp>
          <p:nvSpPr>
            <p:cNvPr id="109" name="矩形 150"/>
            <p:cNvSpPr>
              <a:spLocks noChangeArrowheads="1"/>
            </p:cNvSpPr>
            <p:nvPr>
              <p:custDataLst>
                <p:tags r:id="rId45"/>
              </p:custDataLst>
            </p:nvPr>
          </p:nvSpPr>
          <p:spPr bwMode="auto">
            <a:xfrm>
              <a:off x="4189242"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0" name="文本框 19"/>
            <p:cNvSpPr>
              <a:spLocks noChangeArrowheads="1"/>
            </p:cNvSpPr>
            <p:nvPr>
              <p:custDataLst>
                <p:tags r:id="rId46"/>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发挥</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矩形 110"/>
            <p:cNvSpPr/>
            <p:nvPr>
              <p:custDataLst>
                <p:tags r:id="rId47"/>
              </p:custDataLst>
            </p:nvPr>
          </p:nvSpPr>
          <p:spPr>
            <a:xfrm>
              <a:off x="4188101" y="407788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12" name="组合 111"/>
          <p:cNvGrpSpPr/>
          <p:nvPr/>
        </p:nvGrpSpPr>
        <p:grpSpPr>
          <a:xfrm>
            <a:off x="2791778" y="5661660"/>
            <a:ext cx="3886200" cy="496570"/>
            <a:chOff x="7709" y="3004"/>
            <a:chExt cx="8880" cy="1093"/>
          </a:xfrm>
        </p:grpSpPr>
        <p:grpSp>
          <p:nvGrpSpPr>
            <p:cNvPr id="113" name="组合 112"/>
            <p:cNvGrpSpPr/>
            <p:nvPr/>
          </p:nvGrpSpPr>
          <p:grpSpPr>
            <a:xfrm>
              <a:off x="7716" y="3004"/>
              <a:ext cx="8873" cy="1093"/>
              <a:chOff x="4199470" y="3106258"/>
              <a:chExt cx="1181291" cy="1244600"/>
            </a:xfrm>
          </p:grpSpPr>
          <p:sp>
            <p:nvSpPr>
              <p:cNvPr id="114" name="矩形 150"/>
              <p:cNvSpPr>
                <a:spLocks noChangeArrowheads="1"/>
              </p:cNvSpPr>
              <p:nvPr>
                <p:custDataLst>
                  <p:tags r:id="rId48"/>
                </p:custDataLst>
              </p:nvPr>
            </p:nvSpPr>
            <p:spPr bwMode="auto">
              <a:xfrm>
                <a:off x="4199470" y="3106258"/>
                <a:ext cx="1181100" cy="1244600"/>
              </a:xfrm>
              <a:prstGeom prst="rect">
                <a:avLst/>
              </a:prstGeom>
              <a:solidFill>
                <a:srgbClr val="0092C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5" name="矩形 114"/>
              <p:cNvSpPr/>
              <p:nvPr>
                <p:custDataLst>
                  <p:tags r:id="rId49"/>
                </p:custDataLst>
              </p:nvPr>
            </p:nvSpPr>
            <p:spPr>
              <a:xfrm>
                <a:off x="4199518" y="4060866"/>
                <a:ext cx="118124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16" name="TextBox 15"/>
            <p:cNvSpPr txBox="1"/>
            <p:nvPr>
              <p:custDataLst>
                <p:tags r:id="rId50"/>
              </p:custDataLst>
            </p:nvPr>
          </p:nvSpPr>
          <p:spPr bwMode="auto">
            <a:xfrm>
              <a:off x="7709" y="3043"/>
              <a:ext cx="8726" cy="878"/>
            </a:xfrm>
            <a:prstGeom prst="rect">
              <a:avLst/>
            </a:prstGeom>
            <a:noFill/>
          </p:spPr>
          <p:txBody>
            <a:bodyPr wrap="square">
              <a:spAutoFit/>
            </a:bodyPr>
            <a:p>
              <a:pPr marL="0" marR="0" lvl="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矿业权维护与管理工作</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grpSp>
        <p:nvGrpSpPr>
          <p:cNvPr id="117" name="组合 116"/>
          <p:cNvGrpSpPr/>
          <p:nvPr/>
        </p:nvGrpSpPr>
        <p:grpSpPr>
          <a:xfrm>
            <a:off x="1436053" y="5662295"/>
            <a:ext cx="1365885" cy="491490"/>
            <a:chOff x="4188101" y="3106258"/>
            <a:chExt cx="1476541" cy="1244600"/>
          </a:xfrm>
        </p:grpSpPr>
        <p:sp>
          <p:nvSpPr>
            <p:cNvPr id="118" name="矩形 150"/>
            <p:cNvSpPr>
              <a:spLocks noChangeArrowheads="1"/>
            </p:cNvSpPr>
            <p:nvPr>
              <p:custDataLst>
                <p:tags r:id="rId51"/>
              </p:custDataLst>
            </p:nvPr>
          </p:nvSpPr>
          <p:spPr bwMode="auto">
            <a:xfrm>
              <a:off x="4199539" y="3106258"/>
              <a:ext cx="1425206" cy="1244600"/>
            </a:xfrm>
            <a:prstGeom prst="rect">
              <a:avLst/>
            </a:prstGeom>
            <a:solidFill>
              <a:srgbClr val="0A4D8B"/>
            </a:solidFill>
            <a:ln>
              <a:noFill/>
            </a:ln>
            <a:effectLst>
              <a:reflection blurRad="6350" stA="52000" endA="300" endPos="35000" dir="5400000" sy="-100000" algn="bl" rotWithShape="0"/>
            </a:effectLst>
          </p:spPr>
          <p:txBody>
            <a:bodyPr anchor="ctr"/>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9" name="文本框 19"/>
            <p:cNvSpPr>
              <a:spLocks noChangeArrowheads="1"/>
            </p:cNvSpPr>
            <p:nvPr>
              <p:custDataLst>
                <p:tags r:id="rId52"/>
              </p:custDataLst>
            </p:nvPr>
          </p:nvSpPr>
          <p:spPr bwMode="auto">
            <a:xfrm>
              <a:off x="4196338" y="3144171"/>
              <a:ext cx="1464211" cy="100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algn="ctr"/>
              <a:r>
                <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认真做好</a:t>
              </a:r>
              <a:endParaRPr 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119"/>
            <p:cNvSpPr/>
            <p:nvPr>
              <p:custDataLst>
                <p:tags r:id="rId53"/>
              </p:custDataLst>
            </p:nvPr>
          </p:nvSpPr>
          <p:spPr>
            <a:xfrm>
              <a:off x="4188101" y="4061804"/>
              <a:ext cx="147654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2099"/>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childTnLst>
                          </p:cTn>
                        </p:par>
                        <p:par>
                          <p:cTn id="25" fill="hold">
                            <p:stCondLst>
                              <p:cond delay="2599"/>
                            </p:stCondLst>
                            <p:childTnLst>
                              <p:par>
                                <p:cTn id="26" presetID="22" presetClass="entr" presetSubtype="8"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par>
                          <p:cTn id="29" fill="hold">
                            <p:stCondLst>
                              <p:cond delay="3099"/>
                            </p:stCondLst>
                            <p:childTnLst>
                              <p:par>
                                <p:cTn id="30" presetID="12" presetClass="entr" presetSubtype="4"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00"/>
                                        <p:tgtEl>
                                          <p:spTgt spid="23"/>
                                        </p:tgtEl>
                                        <p:attrNameLst>
                                          <p:attrName>ppt_y</p:attrName>
                                        </p:attrNameLst>
                                      </p:cBhvr>
                                      <p:tavLst>
                                        <p:tav tm="0">
                                          <p:val>
                                            <p:strVal val="#ppt_y+#ppt_h*1.125000"/>
                                          </p:val>
                                        </p:tav>
                                        <p:tav tm="100000">
                                          <p:val>
                                            <p:strVal val="#ppt_y"/>
                                          </p:val>
                                        </p:tav>
                                      </p:tavLst>
                                    </p:anim>
                                    <p:animEffect transition="in" filter="wipe(up)">
                                      <p:cBhvr>
                                        <p:cTn id="33" dur="300"/>
                                        <p:tgtEl>
                                          <p:spTgt spid="23"/>
                                        </p:tgtEl>
                                      </p:cBhvr>
                                    </p:animEffect>
                                  </p:childTnLst>
                                </p:cTn>
                              </p:par>
                              <p:par>
                                <p:cTn id="34" presetID="12" presetClass="entr" presetSubtype="4"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300"/>
                                        <p:tgtEl>
                                          <p:spTgt spid="14"/>
                                        </p:tgtEl>
                                        <p:attrNameLst>
                                          <p:attrName>ppt_y</p:attrName>
                                        </p:attrNameLst>
                                      </p:cBhvr>
                                      <p:tavLst>
                                        <p:tav tm="0">
                                          <p:val>
                                            <p:strVal val="#ppt_y+#ppt_h*1.125000"/>
                                          </p:val>
                                        </p:tav>
                                        <p:tav tm="100000">
                                          <p:val>
                                            <p:strVal val="#ppt_y"/>
                                          </p:val>
                                        </p:tav>
                                      </p:tavLst>
                                    </p:anim>
                                    <p:animEffect transition="in" filter="wipe(up)">
                                      <p:cBhvr>
                                        <p:cTn id="37" dur="300"/>
                                        <p:tgtEl>
                                          <p:spTgt spid="14"/>
                                        </p:tgtEl>
                                      </p:cBhvr>
                                    </p:animEffect>
                                  </p:childTnLst>
                                </p:cTn>
                              </p:par>
                              <p:par>
                                <p:cTn id="38" presetID="12" presetClass="entr" presetSubtype="4" fill="hold" nodeType="withEffect">
                                  <p:stCondLst>
                                    <p:cond delay="100"/>
                                  </p:stCondLst>
                                  <p:childTnLst>
                                    <p:set>
                                      <p:cBhvr>
                                        <p:cTn id="39" dur="1" fill="hold">
                                          <p:stCondLst>
                                            <p:cond delay="0"/>
                                          </p:stCondLst>
                                        </p:cTn>
                                        <p:tgtEl>
                                          <p:spTgt spid="72"/>
                                        </p:tgtEl>
                                        <p:attrNameLst>
                                          <p:attrName>style.visibility</p:attrName>
                                        </p:attrNameLst>
                                      </p:cBhvr>
                                      <p:to>
                                        <p:strVal val="visible"/>
                                      </p:to>
                                    </p:set>
                                    <p:anim calcmode="lin" valueType="num">
                                      <p:cBhvr additive="base">
                                        <p:cTn id="40" dur="300"/>
                                        <p:tgtEl>
                                          <p:spTgt spid="72"/>
                                        </p:tgtEl>
                                        <p:attrNameLst>
                                          <p:attrName>ppt_y</p:attrName>
                                        </p:attrNameLst>
                                      </p:cBhvr>
                                      <p:tavLst>
                                        <p:tav tm="0">
                                          <p:val>
                                            <p:strVal val="#ppt_y+#ppt_h*1.125000"/>
                                          </p:val>
                                        </p:tav>
                                        <p:tav tm="100000">
                                          <p:val>
                                            <p:strVal val="#ppt_y"/>
                                          </p:val>
                                        </p:tav>
                                      </p:tavLst>
                                    </p:anim>
                                    <p:animEffect transition="in" filter="wipe(up)">
                                      <p:cBhvr>
                                        <p:cTn id="41" dur="300"/>
                                        <p:tgtEl>
                                          <p:spTgt spid="72"/>
                                        </p:tgtEl>
                                      </p:cBhvr>
                                    </p:animEffect>
                                  </p:childTnLst>
                                </p:cTn>
                              </p:par>
                              <p:par>
                                <p:cTn id="42" presetID="12" presetClass="entr" presetSubtype="4" fill="hold" nodeType="withEffect">
                                  <p:stCondLst>
                                    <p:cond delay="10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300"/>
                                        <p:tgtEl>
                                          <p:spTgt spid="66"/>
                                        </p:tgtEl>
                                        <p:attrNameLst>
                                          <p:attrName>ppt_y</p:attrName>
                                        </p:attrNameLst>
                                      </p:cBhvr>
                                      <p:tavLst>
                                        <p:tav tm="0">
                                          <p:val>
                                            <p:strVal val="#ppt_y+#ppt_h*1.125000"/>
                                          </p:val>
                                        </p:tav>
                                        <p:tav tm="100000">
                                          <p:val>
                                            <p:strVal val="#ppt_y"/>
                                          </p:val>
                                        </p:tav>
                                      </p:tavLst>
                                    </p:anim>
                                    <p:animEffect transition="in" filter="wipe(up)">
                                      <p:cBhvr>
                                        <p:cTn id="45" dur="300"/>
                                        <p:tgtEl>
                                          <p:spTgt spid="66"/>
                                        </p:tgtEl>
                                      </p:cBhvr>
                                    </p:animEffect>
                                  </p:childTnLst>
                                </p:cTn>
                              </p:par>
                              <p:par>
                                <p:cTn id="46" presetID="12" presetClass="entr" presetSubtype="4" fill="hold" nodeType="withEffect">
                                  <p:stCondLst>
                                    <p:cond delay="20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300"/>
                                        <p:tgtEl>
                                          <p:spTgt spid="81"/>
                                        </p:tgtEl>
                                        <p:attrNameLst>
                                          <p:attrName>ppt_y</p:attrName>
                                        </p:attrNameLst>
                                      </p:cBhvr>
                                      <p:tavLst>
                                        <p:tav tm="0">
                                          <p:val>
                                            <p:strVal val="#ppt_y+#ppt_h*1.125000"/>
                                          </p:val>
                                        </p:tav>
                                        <p:tav tm="100000">
                                          <p:val>
                                            <p:strVal val="#ppt_y"/>
                                          </p:val>
                                        </p:tav>
                                      </p:tavLst>
                                    </p:anim>
                                    <p:animEffect transition="in" filter="wipe(up)">
                                      <p:cBhvr>
                                        <p:cTn id="49" dur="300"/>
                                        <p:tgtEl>
                                          <p:spTgt spid="81"/>
                                        </p:tgtEl>
                                      </p:cBhvr>
                                    </p:animEffect>
                                  </p:childTnLst>
                                </p:cTn>
                              </p:par>
                              <p:par>
                                <p:cTn id="50" presetID="12" presetClass="entr" presetSubtype="4" fill="hold" nodeType="withEffect">
                                  <p:stCondLst>
                                    <p:cond delay="20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300"/>
                                        <p:tgtEl>
                                          <p:spTgt spid="76"/>
                                        </p:tgtEl>
                                        <p:attrNameLst>
                                          <p:attrName>ppt_y</p:attrName>
                                        </p:attrNameLst>
                                      </p:cBhvr>
                                      <p:tavLst>
                                        <p:tav tm="0">
                                          <p:val>
                                            <p:strVal val="#ppt_y+#ppt_h*1.125000"/>
                                          </p:val>
                                        </p:tav>
                                        <p:tav tm="100000">
                                          <p:val>
                                            <p:strVal val="#ppt_y"/>
                                          </p:val>
                                        </p:tav>
                                      </p:tavLst>
                                    </p:anim>
                                    <p:animEffect transition="in" filter="wipe(up)">
                                      <p:cBhvr>
                                        <p:cTn id="53" dur="300"/>
                                        <p:tgtEl>
                                          <p:spTgt spid="76"/>
                                        </p:tgtEl>
                                      </p:cBhvr>
                                    </p:animEffect>
                                  </p:childTnLst>
                                </p:cTn>
                              </p:par>
                              <p:par>
                                <p:cTn id="54" presetID="12" presetClass="entr" presetSubtype="4" fill="hold" nodeType="withEffect">
                                  <p:stCondLst>
                                    <p:cond delay="30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300"/>
                                        <p:tgtEl>
                                          <p:spTgt spid="90"/>
                                        </p:tgtEl>
                                        <p:attrNameLst>
                                          <p:attrName>ppt_y</p:attrName>
                                        </p:attrNameLst>
                                      </p:cBhvr>
                                      <p:tavLst>
                                        <p:tav tm="0">
                                          <p:val>
                                            <p:strVal val="#ppt_y+#ppt_h*1.125000"/>
                                          </p:val>
                                        </p:tav>
                                        <p:tav tm="100000">
                                          <p:val>
                                            <p:strVal val="#ppt_y"/>
                                          </p:val>
                                        </p:tav>
                                      </p:tavLst>
                                    </p:anim>
                                    <p:animEffect transition="in" filter="wipe(up)">
                                      <p:cBhvr>
                                        <p:cTn id="57" dur="300"/>
                                        <p:tgtEl>
                                          <p:spTgt spid="90"/>
                                        </p:tgtEl>
                                      </p:cBhvr>
                                    </p:animEffect>
                                  </p:childTnLst>
                                </p:cTn>
                              </p:par>
                              <p:par>
                                <p:cTn id="58" presetID="12" presetClass="entr" presetSubtype="4" fill="hold" nodeType="withEffect">
                                  <p:stCondLst>
                                    <p:cond delay="30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300"/>
                                        <p:tgtEl>
                                          <p:spTgt spid="85"/>
                                        </p:tgtEl>
                                        <p:attrNameLst>
                                          <p:attrName>ppt_y</p:attrName>
                                        </p:attrNameLst>
                                      </p:cBhvr>
                                      <p:tavLst>
                                        <p:tav tm="0">
                                          <p:val>
                                            <p:strVal val="#ppt_y+#ppt_h*1.125000"/>
                                          </p:val>
                                        </p:tav>
                                        <p:tav tm="100000">
                                          <p:val>
                                            <p:strVal val="#ppt_y"/>
                                          </p:val>
                                        </p:tav>
                                      </p:tavLst>
                                    </p:anim>
                                    <p:animEffect transition="in" filter="wipe(up)">
                                      <p:cBhvr>
                                        <p:cTn id="61" dur="300"/>
                                        <p:tgtEl>
                                          <p:spTgt spid="85"/>
                                        </p:tgtEl>
                                      </p:cBhvr>
                                    </p:animEffect>
                                  </p:childTnLst>
                                </p:cTn>
                              </p:par>
                              <p:par>
                                <p:cTn id="62" presetID="12" presetClass="entr" presetSubtype="4" fill="hold" nodeType="withEffect">
                                  <p:stCondLst>
                                    <p:cond delay="400"/>
                                  </p:stCondLst>
                                  <p:childTnLst>
                                    <p:set>
                                      <p:cBhvr>
                                        <p:cTn id="63" dur="300" fill="hold">
                                          <p:stCondLst>
                                            <p:cond delay="0"/>
                                          </p:stCondLst>
                                        </p:cTn>
                                        <p:tgtEl>
                                          <p:spTgt spid="99"/>
                                        </p:tgtEl>
                                        <p:attrNameLst>
                                          <p:attrName>style.visibility</p:attrName>
                                        </p:attrNameLst>
                                      </p:cBhvr>
                                      <p:to>
                                        <p:strVal val="visible"/>
                                      </p:to>
                                    </p:set>
                                    <p:anim calcmode="lin" valueType="num">
                                      <p:cBhvr additive="base">
                                        <p:cTn id="64" dur="300"/>
                                        <p:tgtEl>
                                          <p:spTgt spid="99"/>
                                        </p:tgtEl>
                                        <p:attrNameLst>
                                          <p:attrName>ppt_y</p:attrName>
                                        </p:attrNameLst>
                                      </p:cBhvr>
                                      <p:tavLst>
                                        <p:tav tm="0">
                                          <p:val>
                                            <p:strVal val="#ppt_y+#ppt_h*1.125000"/>
                                          </p:val>
                                        </p:tav>
                                        <p:tav tm="100000">
                                          <p:val>
                                            <p:strVal val="#ppt_y"/>
                                          </p:val>
                                        </p:tav>
                                      </p:tavLst>
                                    </p:anim>
                                    <p:animEffect transition="in" filter="wipe(up)">
                                      <p:cBhvr>
                                        <p:cTn id="65" dur="300"/>
                                        <p:tgtEl>
                                          <p:spTgt spid="99"/>
                                        </p:tgtEl>
                                      </p:cBhvr>
                                    </p:animEffect>
                                  </p:childTnLst>
                                </p:cTn>
                              </p:par>
                              <p:par>
                                <p:cTn id="66" presetID="12" presetClass="entr" presetSubtype="4" fill="hold" nodeType="withEffect">
                                  <p:stCondLst>
                                    <p:cond delay="40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300"/>
                                        <p:tgtEl>
                                          <p:spTgt spid="94"/>
                                        </p:tgtEl>
                                        <p:attrNameLst>
                                          <p:attrName>ppt_y</p:attrName>
                                        </p:attrNameLst>
                                      </p:cBhvr>
                                      <p:tavLst>
                                        <p:tav tm="0">
                                          <p:val>
                                            <p:strVal val="#ppt_y+#ppt_h*1.125000"/>
                                          </p:val>
                                        </p:tav>
                                        <p:tav tm="100000">
                                          <p:val>
                                            <p:strVal val="#ppt_y"/>
                                          </p:val>
                                        </p:tav>
                                      </p:tavLst>
                                    </p:anim>
                                    <p:animEffect transition="in" filter="wipe(up)">
                                      <p:cBhvr>
                                        <p:cTn id="69" dur="300"/>
                                        <p:tgtEl>
                                          <p:spTgt spid="94"/>
                                        </p:tgtEl>
                                      </p:cBhvr>
                                    </p:animEffect>
                                  </p:childTnLst>
                                </p:cTn>
                              </p:par>
                              <p:par>
                                <p:cTn id="70" presetID="12" presetClass="entr" presetSubtype="4" fill="hold" nodeType="withEffect">
                                  <p:stCondLst>
                                    <p:cond delay="500"/>
                                  </p:stCondLst>
                                  <p:childTnLst>
                                    <p:set>
                                      <p:cBhvr>
                                        <p:cTn id="71" dur="1" fill="hold">
                                          <p:stCondLst>
                                            <p:cond delay="0"/>
                                          </p:stCondLst>
                                        </p:cTn>
                                        <p:tgtEl>
                                          <p:spTgt spid="108"/>
                                        </p:tgtEl>
                                        <p:attrNameLst>
                                          <p:attrName>style.visibility</p:attrName>
                                        </p:attrNameLst>
                                      </p:cBhvr>
                                      <p:to>
                                        <p:strVal val="visible"/>
                                      </p:to>
                                    </p:set>
                                    <p:anim calcmode="lin" valueType="num">
                                      <p:cBhvr additive="base">
                                        <p:cTn id="72" dur="300"/>
                                        <p:tgtEl>
                                          <p:spTgt spid="108"/>
                                        </p:tgtEl>
                                        <p:attrNameLst>
                                          <p:attrName>ppt_y</p:attrName>
                                        </p:attrNameLst>
                                      </p:cBhvr>
                                      <p:tavLst>
                                        <p:tav tm="0">
                                          <p:val>
                                            <p:strVal val="#ppt_y+#ppt_h*1.125000"/>
                                          </p:val>
                                        </p:tav>
                                        <p:tav tm="100000">
                                          <p:val>
                                            <p:strVal val="#ppt_y"/>
                                          </p:val>
                                        </p:tav>
                                      </p:tavLst>
                                    </p:anim>
                                    <p:animEffect transition="in" filter="wipe(up)">
                                      <p:cBhvr>
                                        <p:cTn id="73" dur="300"/>
                                        <p:tgtEl>
                                          <p:spTgt spid="108"/>
                                        </p:tgtEl>
                                      </p:cBhvr>
                                    </p:animEffect>
                                  </p:childTnLst>
                                </p:cTn>
                              </p:par>
                              <p:par>
                                <p:cTn id="74" presetID="12" presetClass="entr" presetSubtype="4" fill="hold" nodeType="withEffect">
                                  <p:stCondLst>
                                    <p:cond delay="50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300"/>
                                        <p:tgtEl>
                                          <p:spTgt spid="103"/>
                                        </p:tgtEl>
                                        <p:attrNameLst>
                                          <p:attrName>ppt_y</p:attrName>
                                        </p:attrNameLst>
                                      </p:cBhvr>
                                      <p:tavLst>
                                        <p:tav tm="0">
                                          <p:val>
                                            <p:strVal val="#ppt_y+#ppt_h*1.125000"/>
                                          </p:val>
                                        </p:tav>
                                        <p:tav tm="100000">
                                          <p:val>
                                            <p:strVal val="#ppt_y"/>
                                          </p:val>
                                        </p:tav>
                                      </p:tavLst>
                                    </p:anim>
                                    <p:animEffect transition="in" filter="wipe(up)">
                                      <p:cBhvr>
                                        <p:cTn id="77" dur="300"/>
                                        <p:tgtEl>
                                          <p:spTgt spid="103"/>
                                        </p:tgtEl>
                                      </p:cBhvr>
                                    </p:animEffect>
                                  </p:childTnLst>
                                </p:cTn>
                              </p:par>
                              <p:par>
                                <p:cTn id="78" presetID="12" presetClass="entr" presetSubtype="4" fill="hold" nodeType="withEffect">
                                  <p:stCondLst>
                                    <p:cond delay="600"/>
                                  </p:stCondLst>
                                  <p:childTnLst>
                                    <p:set>
                                      <p:cBhvr>
                                        <p:cTn id="79" dur="1" fill="hold">
                                          <p:stCondLst>
                                            <p:cond delay="0"/>
                                          </p:stCondLst>
                                        </p:cTn>
                                        <p:tgtEl>
                                          <p:spTgt spid="117"/>
                                        </p:tgtEl>
                                        <p:attrNameLst>
                                          <p:attrName>style.visibility</p:attrName>
                                        </p:attrNameLst>
                                      </p:cBhvr>
                                      <p:to>
                                        <p:strVal val="visible"/>
                                      </p:to>
                                    </p:set>
                                    <p:anim calcmode="lin" valueType="num">
                                      <p:cBhvr additive="base">
                                        <p:cTn id="80" dur="300"/>
                                        <p:tgtEl>
                                          <p:spTgt spid="117"/>
                                        </p:tgtEl>
                                        <p:attrNameLst>
                                          <p:attrName>ppt_y</p:attrName>
                                        </p:attrNameLst>
                                      </p:cBhvr>
                                      <p:tavLst>
                                        <p:tav tm="0">
                                          <p:val>
                                            <p:strVal val="#ppt_y+#ppt_h*1.125000"/>
                                          </p:val>
                                        </p:tav>
                                        <p:tav tm="100000">
                                          <p:val>
                                            <p:strVal val="#ppt_y"/>
                                          </p:val>
                                        </p:tav>
                                      </p:tavLst>
                                    </p:anim>
                                    <p:animEffect transition="in" filter="wipe(up)">
                                      <p:cBhvr>
                                        <p:cTn id="81" dur="300"/>
                                        <p:tgtEl>
                                          <p:spTgt spid="117"/>
                                        </p:tgtEl>
                                      </p:cBhvr>
                                    </p:animEffect>
                                  </p:childTnLst>
                                </p:cTn>
                              </p:par>
                              <p:par>
                                <p:cTn id="82" presetID="12" presetClass="entr" presetSubtype="4" fill="hold" nodeType="withEffect">
                                  <p:stCondLst>
                                    <p:cond delay="6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300"/>
                                        <p:tgtEl>
                                          <p:spTgt spid="112"/>
                                        </p:tgtEl>
                                        <p:attrNameLst>
                                          <p:attrName>ppt_y</p:attrName>
                                        </p:attrNameLst>
                                      </p:cBhvr>
                                      <p:tavLst>
                                        <p:tav tm="0">
                                          <p:val>
                                            <p:strVal val="#ppt_y+#ppt_h*1.125000"/>
                                          </p:val>
                                        </p:tav>
                                        <p:tav tm="100000">
                                          <p:val>
                                            <p:strVal val="#ppt_y"/>
                                          </p:val>
                                        </p:tav>
                                      </p:tavLst>
                                    </p:anim>
                                    <p:animEffect transition="in" filter="wipe(up)">
                                      <p:cBhvr>
                                        <p:cTn id="85" dur="300"/>
                                        <p:tgtEl>
                                          <p:spTgt spid="112"/>
                                        </p:tgtEl>
                                      </p:cBhvr>
                                    </p:animEffect>
                                  </p:childTnLst>
                                </p:cTn>
                              </p:par>
                              <p:par>
                                <p:cTn id="86" presetID="3" presetClass="entr" presetSubtype="10" fill="hold" nodeType="with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blinds(horizontal)">
                                      <p:cBhvr>
                                        <p:cTn id="8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 63" descr="建成后的宛溪河大桥夜景(1) - 副本"/>
          <p:cNvPicPr>
            <a:picLocks noChangeAspect="1"/>
          </p:cNvPicPr>
          <p:nvPr/>
        </p:nvPicPr>
        <p:blipFill>
          <a:blip r:embed="rId1"/>
          <a:srcRect l="4083" r="30917"/>
          <a:stretch>
            <a:fillRect/>
          </a:stretch>
        </p:blipFill>
        <p:spPr>
          <a:xfrm>
            <a:off x="4238625" y="1487170"/>
            <a:ext cx="6644005" cy="4361815"/>
          </a:xfrm>
          <a:prstGeom prst="rect">
            <a:avLst/>
          </a:prstGeom>
        </p:spPr>
      </p:pic>
      <p:sp>
        <p:nvSpPr>
          <p:cNvPr id="12" name="矩形 11"/>
          <p:cNvSpPr/>
          <p:nvPr>
            <p:custDataLst>
              <p:tags r:id="rId2"/>
            </p:custDataLst>
          </p:nvPr>
        </p:nvSpPr>
        <p:spPr>
          <a:xfrm>
            <a:off x="0" y="1109980"/>
            <a:ext cx="10972800"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3"/>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4"/>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5"/>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6"/>
            </p:custDataLst>
          </p:nvPr>
        </p:nvPicPr>
        <p:blipFill>
          <a:blip r:embed="rId7"/>
          <a:stretch>
            <a:fillRect/>
          </a:stretch>
        </p:blipFill>
        <p:spPr>
          <a:xfrm>
            <a:off x="154623" y="963930"/>
            <a:ext cx="496570" cy="385445"/>
          </a:xfrm>
          <a:prstGeom prst="rect">
            <a:avLst/>
          </a:prstGeom>
        </p:spPr>
      </p:pic>
      <p:sp>
        <p:nvSpPr>
          <p:cNvPr id="5" name="平行四边形 4"/>
          <p:cNvSpPr>
            <a:spLocks noChangeArrowheads="1"/>
          </p:cNvSpPr>
          <p:nvPr>
            <p:custDataLst>
              <p:tags r:id="rId8"/>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9"/>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0"/>
            </p:custDataLst>
          </p:nvPr>
        </p:nvSpPr>
        <p:spPr bwMode="auto">
          <a:xfrm>
            <a:off x="465138" y="1662430"/>
            <a:ext cx="8180070" cy="3835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19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（七）聚焦深化改革，在着力推动地勘事业单位改革上取得新突破</a:t>
            </a:r>
            <a:endParaRPr kumimoji="0" sz="19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sp>
        <p:nvSpPr>
          <p:cNvPr id="43" name="Oval 49"/>
          <p:cNvSpPr>
            <a:spLocks noChangeArrowheads="1"/>
          </p:cNvSpPr>
          <p:nvPr>
            <p:custDataLst>
              <p:tags r:id="rId11"/>
            </p:custDataLst>
          </p:nvPr>
        </p:nvSpPr>
        <p:spPr bwMode="gray">
          <a:xfrm>
            <a:off x="1882458" y="2835910"/>
            <a:ext cx="1919605" cy="1919605"/>
          </a:xfrm>
          <a:prstGeom prst="ellipse">
            <a:avLst/>
          </a:prstGeom>
          <a:solidFill>
            <a:srgbClr val="FF0000">
              <a:alpha val="90000"/>
            </a:srgbClr>
          </a:solidFill>
          <a:ln w="9525">
            <a:noFill/>
            <a:round/>
          </a:ln>
          <a:effectLst/>
        </p:spPr>
        <p:txBody>
          <a:bodyPr wrap="none" anchor="ctr"/>
          <a:p>
            <a:pPr defTabSz="822960" fontAlgn="base">
              <a:spcBef>
                <a:spcPct val="0"/>
              </a:spcBef>
              <a:spcAft>
                <a:spcPct val="0"/>
              </a:spcAft>
              <a:defRPr/>
            </a:pPr>
            <a:endParaRPr lang="zh-CN" altLang="en-US" sz="1945">
              <a:latin typeface="Arial" panose="020B0604020202020204" pitchFamily="34" charset="0"/>
              <a:ea typeface="宋体" panose="02010600030101010101" pitchFamily="2" charset="-122"/>
            </a:endParaRPr>
          </a:p>
        </p:txBody>
      </p:sp>
      <p:sp>
        <p:nvSpPr>
          <p:cNvPr id="44" name="Oval 49"/>
          <p:cNvSpPr>
            <a:spLocks noChangeArrowheads="1"/>
          </p:cNvSpPr>
          <p:nvPr>
            <p:custDataLst>
              <p:tags r:id="rId12"/>
            </p:custDataLst>
          </p:nvPr>
        </p:nvSpPr>
        <p:spPr bwMode="gray">
          <a:xfrm>
            <a:off x="2087563" y="3041650"/>
            <a:ext cx="1534795" cy="1534795"/>
          </a:xfrm>
          <a:prstGeom prst="ellipse">
            <a:avLst/>
          </a:prstGeom>
          <a:solidFill>
            <a:schemeClr val="tx1">
              <a:lumMod val="75000"/>
              <a:lumOff val="25000"/>
              <a:alpha val="50000"/>
            </a:schemeClr>
          </a:solidFill>
          <a:ln w="9525">
            <a:noFill/>
            <a:round/>
          </a:ln>
          <a:effectLst/>
        </p:spPr>
        <p:txBody>
          <a:bodyPr wrap="none" anchor="ctr"/>
          <a:p>
            <a:pPr defTabSz="822960" fontAlgn="base">
              <a:spcBef>
                <a:spcPct val="0"/>
              </a:spcBef>
              <a:spcAft>
                <a:spcPct val="0"/>
              </a:spcAft>
              <a:defRPr/>
            </a:pPr>
            <a:endParaRPr lang="zh-CN" altLang="en-US" sz="1945">
              <a:latin typeface="Arial" panose="020B0604020202020204" pitchFamily="34" charset="0"/>
              <a:ea typeface="宋体" panose="02010600030101010101" pitchFamily="2" charset="-122"/>
            </a:endParaRPr>
          </a:p>
        </p:txBody>
      </p:sp>
      <p:grpSp>
        <p:nvGrpSpPr>
          <p:cNvPr id="45" name="Freeform 46"/>
          <p:cNvGrpSpPr/>
          <p:nvPr/>
        </p:nvGrpSpPr>
        <p:grpSpPr>
          <a:xfrm>
            <a:off x="3306763" y="2466975"/>
            <a:ext cx="1859915" cy="1141095"/>
            <a:chOff x="2968" y="760"/>
            <a:chExt cx="1886" cy="1252"/>
          </a:xfrm>
        </p:grpSpPr>
        <p:pic>
          <p:nvPicPr>
            <p:cNvPr id="46" name="Freeform 46"/>
            <p:cNvPicPr/>
            <p:nvPr>
              <p:custDataLst>
                <p:tags r:id="rId13"/>
              </p:custDataLst>
            </p:nvPr>
          </p:nvPicPr>
          <p:blipFill>
            <a:blip r:embed="rId14"/>
            <a:stretch>
              <a:fillRect/>
            </a:stretch>
          </p:blipFill>
          <p:spPr>
            <a:xfrm>
              <a:off x="2968" y="760"/>
              <a:ext cx="1886" cy="1252"/>
            </a:xfrm>
            <a:prstGeom prst="rect">
              <a:avLst/>
            </a:prstGeom>
            <a:noFill/>
            <a:ln w="9525">
              <a:noFill/>
            </a:ln>
          </p:spPr>
        </p:pic>
        <p:sp>
          <p:nvSpPr>
            <p:cNvPr id="47" name="Text Box 11"/>
            <p:cNvSpPr txBox="1"/>
            <p:nvPr>
              <p:custDataLst>
                <p:tags r:id="rId15"/>
              </p:custDataLst>
            </p:nvPr>
          </p:nvSpPr>
          <p:spPr>
            <a:xfrm>
              <a:off x="3002" y="792"/>
              <a:ext cx="1793" cy="1160"/>
            </a:xfrm>
            <a:prstGeom prst="rect">
              <a:avLst/>
            </a:prstGeom>
            <a:noFill/>
            <a:ln w="9525">
              <a:noFill/>
            </a:ln>
          </p:spPr>
          <p:txBody>
            <a:bodyPr wrap="none" anchor="ctr" anchorCtr="0"/>
            <a:p>
              <a:endParaRPr lang="zh-CN" altLang="en-US" sz="1945" dirty="0">
                <a:latin typeface="Arial" panose="020B0604020202020204" pitchFamily="34" charset="0"/>
              </a:endParaRPr>
            </a:p>
          </p:txBody>
        </p:sp>
      </p:grpSp>
      <p:grpSp>
        <p:nvGrpSpPr>
          <p:cNvPr id="48" name="Freeform 47"/>
          <p:cNvGrpSpPr/>
          <p:nvPr/>
        </p:nvGrpSpPr>
        <p:grpSpPr>
          <a:xfrm>
            <a:off x="535623" y="3963670"/>
            <a:ext cx="1918335" cy="1179195"/>
            <a:chOff x="1060" y="2054"/>
            <a:chExt cx="1885" cy="1256"/>
          </a:xfrm>
        </p:grpSpPr>
        <p:pic>
          <p:nvPicPr>
            <p:cNvPr id="49" name="Freeform 47"/>
            <p:cNvPicPr/>
            <p:nvPr>
              <p:custDataLst>
                <p:tags r:id="rId16"/>
              </p:custDataLst>
            </p:nvPr>
          </p:nvPicPr>
          <p:blipFill>
            <a:blip r:embed="rId17"/>
            <a:stretch>
              <a:fillRect/>
            </a:stretch>
          </p:blipFill>
          <p:spPr>
            <a:xfrm>
              <a:off x="1060" y="2054"/>
              <a:ext cx="1885" cy="1256"/>
            </a:xfrm>
            <a:prstGeom prst="rect">
              <a:avLst/>
            </a:prstGeom>
            <a:noFill/>
            <a:ln w="9525">
              <a:noFill/>
            </a:ln>
          </p:spPr>
        </p:pic>
        <p:sp>
          <p:nvSpPr>
            <p:cNvPr id="50" name="Text Box 14"/>
            <p:cNvSpPr txBox="1"/>
            <p:nvPr>
              <p:custDataLst>
                <p:tags r:id="rId18"/>
              </p:custDataLst>
            </p:nvPr>
          </p:nvSpPr>
          <p:spPr>
            <a:xfrm>
              <a:off x="1093" y="2087"/>
              <a:ext cx="1793" cy="1161"/>
            </a:xfrm>
            <a:prstGeom prst="rect">
              <a:avLst/>
            </a:prstGeom>
            <a:noFill/>
            <a:ln w="9525">
              <a:noFill/>
            </a:ln>
          </p:spPr>
          <p:txBody>
            <a:bodyPr wrap="none" anchor="ctr" anchorCtr="0"/>
            <a:p>
              <a:endParaRPr lang="zh-CN" altLang="en-US" sz="1945" dirty="0">
                <a:latin typeface="Arial" panose="020B0604020202020204" pitchFamily="34" charset="0"/>
              </a:endParaRPr>
            </a:p>
          </p:txBody>
        </p:sp>
      </p:grpSp>
      <p:sp>
        <p:nvSpPr>
          <p:cNvPr id="51" name="矩形 73"/>
          <p:cNvSpPr/>
          <p:nvPr>
            <p:custDataLst>
              <p:tags r:id="rId19"/>
            </p:custDataLst>
          </p:nvPr>
        </p:nvSpPr>
        <p:spPr>
          <a:xfrm>
            <a:off x="812483" y="4008120"/>
            <a:ext cx="1440815" cy="1027430"/>
          </a:xfrm>
          <a:prstGeom prst="rect">
            <a:avLst/>
          </a:prstGeom>
          <a:noFill/>
          <a:ln w="9525">
            <a:noFill/>
          </a:ln>
        </p:spPr>
        <p:txBody>
          <a:bodyPr wrap="square">
            <a:noAutofit/>
          </a:bodyPr>
          <a:p>
            <a:pPr algn="ctr"/>
            <a:r>
              <a:rPr lang="zh-CN" altLang="zh-CN" sz="2200" b="1" dirty="0">
                <a:solidFill>
                  <a:schemeClr val="bg1"/>
                </a:solidFill>
                <a:latin typeface="微软雅黑" panose="020B0503020204020204" pitchFamily="34" charset="-122"/>
                <a:ea typeface="微软雅黑" panose="020B0503020204020204" pitchFamily="34" charset="-122"/>
              </a:rPr>
              <a:t>创新</a:t>
            </a:r>
            <a:endParaRPr lang="zh-CN" altLang="zh-CN" sz="2200" b="1" dirty="0">
              <a:solidFill>
                <a:schemeClr val="bg1"/>
              </a:solidFill>
              <a:latin typeface="微软雅黑" panose="020B0503020204020204" pitchFamily="34" charset="-122"/>
              <a:ea typeface="微软雅黑" panose="020B0503020204020204" pitchFamily="34" charset="-122"/>
            </a:endParaRPr>
          </a:p>
          <a:p>
            <a:r>
              <a:rPr lang="zh-CN" altLang="zh-CN" sz="2200" b="1" dirty="0">
                <a:solidFill>
                  <a:schemeClr val="bg1"/>
                </a:solidFill>
                <a:latin typeface="微软雅黑" panose="020B0503020204020204" pitchFamily="34" charset="-122"/>
                <a:ea typeface="微软雅黑" panose="020B0503020204020204" pitchFamily="34" charset="-122"/>
              </a:rPr>
              <a:t>领导班子绩效管理</a:t>
            </a:r>
            <a:endParaRPr lang="zh-CN" altLang="zh-CN" sz="2200" b="1" dirty="0">
              <a:solidFill>
                <a:schemeClr val="bg1"/>
              </a:solidFill>
              <a:latin typeface="微软雅黑" panose="020B0503020204020204" pitchFamily="34" charset="-122"/>
              <a:ea typeface="微软雅黑" panose="020B0503020204020204" pitchFamily="34" charset="-122"/>
            </a:endParaRPr>
          </a:p>
        </p:txBody>
      </p:sp>
      <p:grpSp>
        <p:nvGrpSpPr>
          <p:cNvPr id="52" name="Freeform 48"/>
          <p:cNvGrpSpPr/>
          <p:nvPr/>
        </p:nvGrpSpPr>
        <p:grpSpPr>
          <a:xfrm rot="0">
            <a:off x="3236913" y="3999865"/>
            <a:ext cx="1905000" cy="1210945"/>
            <a:chOff x="2968" y="2054"/>
            <a:chExt cx="1886" cy="1256"/>
          </a:xfrm>
        </p:grpSpPr>
        <p:pic>
          <p:nvPicPr>
            <p:cNvPr id="53" name="Freeform 48"/>
            <p:cNvPicPr/>
            <p:nvPr>
              <p:custDataLst>
                <p:tags r:id="rId20"/>
              </p:custDataLst>
            </p:nvPr>
          </p:nvPicPr>
          <p:blipFill>
            <a:blip r:embed="rId21"/>
            <a:stretch>
              <a:fillRect/>
            </a:stretch>
          </p:blipFill>
          <p:spPr>
            <a:xfrm>
              <a:off x="2968" y="2054"/>
              <a:ext cx="1886" cy="1256"/>
            </a:xfrm>
            <a:prstGeom prst="rect">
              <a:avLst/>
            </a:prstGeom>
            <a:noFill/>
            <a:ln w="9525">
              <a:noFill/>
            </a:ln>
          </p:spPr>
        </p:pic>
        <p:sp>
          <p:nvSpPr>
            <p:cNvPr id="54" name="Text Box 17"/>
            <p:cNvSpPr txBox="1"/>
            <p:nvPr>
              <p:custDataLst>
                <p:tags r:id="rId22"/>
              </p:custDataLst>
            </p:nvPr>
          </p:nvSpPr>
          <p:spPr>
            <a:xfrm>
              <a:off x="3002" y="2073"/>
              <a:ext cx="1793" cy="1161"/>
            </a:xfrm>
            <a:prstGeom prst="rect">
              <a:avLst/>
            </a:prstGeom>
            <a:noFill/>
            <a:ln w="9525">
              <a:noFill/>
            </a:ln>
          </p:spPr>
          <p:txBody>
            <a:bodyPr wrap="none" anchor="ctr" anchorCtr="0"/>
            <a:p>
              <a:endParaRPr lang="zh-CN" altLang="en-US" sz="1945" dirty="0">
                <a:latin typeface="Arial" panose="020B0604020202020204" pitchFamily="34" charset="0"/>
              </a:endParaRPr>
            </a:p>
          </p:txBody>
        </p:sp>
      </p:grpSp>
      <p:sp>
        <p:nvSpPr>
          <p:cNvPr id="55" name="矩形 74"/>
          <p:cNvSpPr/>
          <p:nvPr>
            <p:custDataLst>
              <p:tags r:id="rId23"/>
            </p:custDataLst>
          </p:nvPr>
        </p:nvSpPr>
        <p:spPr>
          <a:xfrm>
            <a:off x="3330893" y="4089400"/>
            <a:ext cx="1751330" cy="913765"/>
          </a:xfrm>
          <a:prstGeom prst="rect">
            <a:avLst/>
          </a:prstGeom>
          <a:noFill/>
          <a:ln w="9525">
            <a:noFill/>
          </a:ln>
        </p:spPr>
        <p:txBody>
          <a:bodyPr wrap="square">
            <a:noAutofit/>
          </a:bodyPr>
          <a:p>
            <a:r>
              <a:rPr lang="zh-CN" altLang="zh-CN" sz="2000" b="1" dirty="0">
                <a:solidFill>
                  <a:schemeClr val="bg1"/>
                </a:solidFill>
                <a:latin typeface="微软雅黑" panose="020B0503020204020204" pitchFamily="34" charset="-122"/>
                <a:ea typeface="微软雅黑" panose="020B0503020204020204" pitchFamily="34" charset="-122"/>
              </a:rPr>
              <a:t>加强科研项目经费和成果收益改革</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56" name="Freeform 45"/>
          <p:cNvGrpSpPr/>
          <p:nvPr/>
        </p:nvGrpSpPr>
        <p:grpSpPr>
          <a:xfrm>
            <a:off x="482918" y="2461895"/>
            <a:ext cx="1912620" cy="1209040"/>
            <a:chOff x="1060" y="760"/>
            <a:chExt cx="1885" cy="1252"/>
          </a:xfrm>
        </p:grpSpPr>
        <p:pic>
          <p:nvPicPr>
            <p:cNvPr id="58" name="Freeform 45"/>
            <p:cNvPicPr/>
            <p:nvPr>
              <p:custDataLst>
                <p:tags r:id="rId24"/>
              </p:custDataLst>
            </p:nvPr>
          </p:nvPicPr>
          <p:blipFill>
            <a:blip r:embed="rId25"/>
            <a:stretch>
              <a:fillRect/>
            </a:stretch>
          </p:blipFill>
          <p:spPr>
            <a:xfrm>
              <a:off x="1060" y="760"/>
              <a:ext cx="1885" cy="1252"/>
            </a:xfrm>
            <a:prstGeom prst="rect">
              <a:avLst/>
            </a:prstGeom>
            <a:noFill/>
            <a:ln w="9525">
              <a:noFill/>
            </a:ln>
          </p:spPr>
        </p:pic>
        <p:sp>
          <p:nvSpPr>
            <p:cNvPr id="59" name="Text Box 8"/>
            <p:cNvSpPr txBox="1"/>
            <p:nvPr>
              <p:custDataLst>
                <p:tags r:id="rId26"/>
              </p:custDataLst>
            </p:nvPr>
          </p:nvSpPr>
          <p:spPr>
            <a:xfrm>
              <a:off x="1093" y="792"/>
              <a:ext cx="1793" cy="1160"/>
            </a:xfrm>
            <a:prstGeom prst="rect">
              <a:avLst/>
            </a:prstGeom>
            <a:noFill/>
            <a:ln w="9525">
              <a:noFill/>
            </a:ln>
          </p:spPr>
          <p:txBody>
            <a:bodyPr wrap="none" anchor="ctr" anchorCtr="0"/>
            <a:p>
              <a:endParaRPr lang="zh-CN" altLang="en-US" sz="1945" dirty="0">
                <a:latin typeface="Arial" panose="020B0604020202020204" pitchFamily="34" charset="0"/>
              </a:endParaRPr>
            </a:p>
          </p:txBody>
        </p:sp>
      </p:grpSp>
      <p:sp>
        <p:nvSpPr>
          <p:cNvPr id="60" name="Oval 49"/>
          <p:cNvSpPr/>
          <p:nvPr>
            <p:custDataLst>
              <p:tags r:id="rId27"/>
            </p:custDataLst>
          </p:nvPr>
        </p:nvSpPr>
        <p:spPr>
          <a:xfrm>
            <a:off x="2370138" y="3340735"/>
            <a:ext cx="960120" cy="959485"/>
          </a:xfrm>
          <a:prstGeom prst="ellipse">
            <a:avLst/>
          </a:prstGeom>
          <a:solidFill>
            <a:srgbClr val="FF0000">
              <a:alpha val="59000"/>
            </a:srgbClr>
          </a:solidFill>
          <a:ln w="9525">
            <a:noFill/>
          </a:ln>
        </p:spPr>
        <p:txBody>
          <a:bodyPr wrap="none" anchor="ctr" anchorCtr="0"/>
          <a:p>
            <a:endParaRPr lang="zh-CN" altLang="en-US" sz="1945" dirty="0">
              <a:latin typeface="Arial" panose="020B0604020202020204" pitchFamily="34" charset="0"/>
            </a:endParaRPr>
          </a:p>
        </p:txBody>
      </p:sp>
      <p:sp>
        <p:nvSpPr>
          <p:cNvPr id="61" name="Text Box 50"/>
          <p:cNvSpPr txBox="1"/>
          <p:nvPr>
            <p:custDataLst>
              <p:tags r:id="rId28"/>
            </p:custDataLst>
          </p:nvPr>
        </p:nvSpPr>
        <p:spPr>
          <a:xfrm>
            <a:off x="521018" y="2720340"/>
            <a:ext cx="1924050" cy="458470"/>
          </a:xfrm>
          <a:prstGeom prst="rect">
            <a:avLst/>
          </a:prstGeom>
          <a:noFill/>
          <a:ln w="9525">
            <a:noFill/>
          </a:ln>
        </p:spPr>
        <p:txBody>
          <a:bodyPr wrap="square">
            <a:noAutofit/>
          </a:bodyPr>
          <a:p>
            <a:r>
              <a:rPr lang="zh-CN" altLang="zh-CN" sz="2200" b="1" dirty="0">
                <a:solidFill>
                  <a:schemeClr val="bg1"/>
                </a:solidFill>
                <a:latin typeface="微软雅黑" panose="020B0503020204020204" pitchFamily="34" charset="-122"/>
                <a:ea typeface="微软雅黑" panose="020B0503020204020204" pitchFamily="34" charset="-122"/>
              </a:rPr>
              <a:t>推进地勘事业单位改革发展</a:t>
            </a:r>
            <a:endParaRPr lang="zh-CN" altLang="zh-CN" sz="2200" b="1" dirty="0">
              <a:solidFill>
                <a:schemeClr val="bg1"/>
              </a:solidFill>
              <a:latin typeface="微软雅黑" panose="020B0503020204020204" pitchFamily="34" charset="-122"/>
              <a:ea typeface="微软雅黑" panose="020B0503020204020204" pitchFamily="34" charset="-122"/>
            </a:endParaRPr>
          </a:p>
        </p:txBody>
      </p:sp>
      <p:sp>
        <p:nvSpPr>
          <p:cNvPr id="62" name="矩形 72"/>
          <p:cNvSpPr/>
          <p:nvPr>
            <p:custDataLst>
              <p:tags r:id="rId29"/>
            </p:custDataLst>
          </p:nvPr>
        </p:nvSpPr>
        <p:spPr>
          <a:xfrm>
            <a:off x="3297676" y="2610411"/>
            <a:ext cx="1892652" cy="768350"/>
          </a:xfrm>
          <a:prstGeom prst="rect">
            <a:avLst/>
          </a:prstGeom>
          <a:noFill/>
          <a:ln w="9525">
            <a:noFill/>
          </a:ln>
        </p:spPr>
        <p:txBody>
          <a:bodyPr wrap="square">
            <a:spAutoFit/>
          </a:bodyPr>
          <a:p>
            <a:pPr algn="ctr"/>
            <a:r>
              <a:rPr lang="zh-CN" altLang="zh-CN" sz="2200" b="1" dirty="0">
                <a:solidFill>
                  <a:schemeClr val="bg1"/>
                </a:solidFill>
                <a:latin typeface="微软雅黑" panose="020B0503020204020204" pitchFamily="34" charset="-122"/>
                <a:ea typeface="微软雅黑" panose="020B0503020204020204" pitchFamily="34" charset="-122"/>
              </a:rPr>
              <a:t>优化</a:t>
            </a:r>
            <a:endParaRPr lang="zh-CN" altLang="zh-CN" sz="2200" b="1" dirty="0">
              <a:solidFill>
                <a:schemeClr val="bg1"/>
              </a:solidFill>
              <a:latin typeface="微软雅黑" panose="020B0503020204020204" pitchFamily="34" charset="-122"/>
              <a:ea typeface="微软雅黑" panose="020B0503020204020204" pitchFamily="34" charset="-122"/>
            </a:endParaRPr>
          </a:p>
          <a:p>
            <a:r>
              <a:rPr lang="zh-CN" altLang="zh-CN" sz="2200" b="1" dirty="0">
                <a:solidFill>
                  <a:schemeClr val="bg1"/>
                </a:solidFill>
                <a:latin typeface="微软雅黑" panose="020B0503020204020204" pitchFamily="34" charset="-122"/>
                <a:ea typeface="微软雅黑" panose="020B0503020204020204" pitchFamily="34" charset="-122"/>
              </a:rPr>
              <a:t>机关职能设置</a:t>
            </a:r>
            <a:endParaRPr lang="zh-CN" altLang="zh-CN" sz="2200" b="1" dirty="0">
              <a:solidFill>
                <a:schemeClr val="bg1"/>
              </a:solidFill>
              <a:latin typeface="微软雅黑" panose="020B0503020204020204" pitchFamily="34" charset="-122"/>
              <a:ea typeface="微软雅黑" panose="020B0503020204020204" pitchFamily="34" charset="-122"/>
            </a:endParaRPr>
          </a:p>
        </p:txBody>
      </p:sp>
      <p:sp>
        <p:nvSpPr>
          <p:cNvPr id="63" name="文本框 62"/>
          <p:cNvSpPr txBox="1"/>
          <p:nvPr>
            <p:custDataLst>
              <p:tags r:id="rId30"/>
            </p:custDataLst>
          </p:nvPr>
        </p:nvSpPr>
        <p:spPr>
          <a:xfrm rot="21600000">
            <a:off x="2064703" y="3496310"/>
            <a:ext cx="1673225" cy="521970"/>
          </a:xfrm>
          <a:prstGeom prst="rect">
            <a:avLst/>
          </a:prstGeom>
          <a:noFill/>
        </p:spPr>
        <p:txBody>
          <a:bodyPr wrap="square" rtlCol="0">
            <a:spAutoFit/>
          </a:bodyPr>
          <a:p>
            <a:pPr algn="ctr"/>
            <a:r>
              <a:rPr lang="zh-CN" altLang="en-US" sz="28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改革</a:t>
            </a:r>
            <a:endParaRPr lang="zh-CN" altLang="en-US" sz="28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899"/>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childTnLst>
                          </p:cTn>
                        </p:par>
                        <p:par>
                          <p:cTn id="25" fill="hold">
                            <p:stCondLst>
                              <p:cond delay="2399"/>
                            </p:stCondLst>
                            <p:childTnLst>
                              <p:par>
                                <p:cTn id="26" presetID="23" presetClass="entr" presetSubtype="16" fill="hold" grpId="0" nodeType="afterEffect">
                                  <p:stCondLst>
                                    <p:cond delay="500"/>
                                  </p:stCondLst>
                                  <p:childTnLst>
                                    <p:set>
                                      <p:cBhvr>
                                        <p:cTn id="27" dur="1" fill="hold">
                                          <p:stCondLst>
                                            <p:cond delay="0"/>
                                          </p:stCondLst>
                                        </p:cTn>
                                        <p:tgtEl>
                                          <p:spTgt spid="60"/>
                                        </p:tgtEl>
                                        <p:attrNameLst>
                                          <p:attrName>style.visibility</p:attrName>
                                        </p:attrNameLst>
                                      </p:cBhvr>
                                      <p:to>
                                        <p:strVal val="visible"/>
                                      </p:to>
                                    </p:set>
                                    <p:anim calcmode="lin" valueType="num">
                                      <p:cBhvr>
                                        <p:cTn id="28" dur="300" fill="hold"/>
                                        <p:tgtEl>
                                          <p:spTgt spid="60"/>
                                        </p:tgtEl>
                                        <p:attrNameLst>
                                          <p:attrName>ppt_w</p:attrName>
                                        </p:attrNameLst>
                                      </p:cBhvr>
                                      <p:tavLst>
                                        <p:tav tm="0">
                                          <p:val>
                                            <p:fltVal val="0"/>
                                          </p:val>
                                        </p:tav>
                                        <p:tav tm="100000">
                                          <p:val>
                                            <p:strVal val="#ppt_w"/>
                                          </p:val>
                                        </p:tav>
                                      </p:tavLst>
                                    </p:anim>
                                    <p:anim calcmode="lin" valueType="num">
                                      <p:cBhvr>
                                        <p:cTn id="29" dur="300" fill="hold"/>
                                        <p:tgtEl>
                                          <p:spTgt spid="60"/>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7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300" fill="hold"/>
                                        <p:tgtEl>
                                          <p:spTgt spid="44"/>
                                        </p:tgtEl>
                                        <p:attrNameLst>
                                          <p:attrName>ppt_w</p:attrName>
                                        </p:attrNameLst>
                                      </p:cBhvr>
                                      <p:tavLst>
                                        <p:tav tm="0">
                                          <p:val>
                                            <p:fltVal val="0"/>
                                          </p:val>
                                        </p:tav>
                                        <p:tav tm="100000">
                                          <p:val>
                                            <p:strVal val="#ppt_w"/>
                                          </p:val>
                                        </p:tav>
                                      </p:tavLst>
                                    </p:anim>
                                    <p:anim calcmode="lin" valueType="num">
                                      <p:cBhvr>
                                        <p:cTn id="33" dur="300" fill="hold"/>
                                        <p:tgtEl>
                                          <p:spTgt spid="44"/>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900"/>
                                  </p:stCondLst>
                                  <p:childTnLst>
                                    <p:set>
                                      <p:cBhvr>
                                        <p:cTn id="35" dur="1" fill="hold">
                                          <p:stCondLst>
                                            <p:cond delay="0"/>
                                          </p:stCondLst>
                                        </p:cTn>
                                        <p:tgtEl>
                                          <p:spTgt spid="43"/>
                                        </p:tgtEl>
                                        <p:attrNameLst>
                                          <p:attrName>style.visibility</p:attrName>
                                        </p:attrNameLst>
                                      </p:cBhvr>
                                      <p:to>
                                        <p:strVal val="visible"/>
                                      </p:to>
                                    </p:set>
                                    <p:anim calcmode="lin" valueType="num">
                                      <p:cBhvr>
                                        <p:cTn id="36" dur="300" fill="hold"/>
                                        <p:tgtEl>
                                          <p:spTgt spid="43"/>
                                        </p:tgtEl>
                                        <p:attrNameLst>
                                          <p:attrName>ppt_w</p:attrName>
                                        </p:attrNameLst>
                                      </p:cBhvr>
                                      <p:tavLst>
                                        <p:tav tm="0">
                                          <p:val>
                                            <p:fltVal val="0"/>
                                          </p:val>
                                        </p:tav>
                                        <p:tav tm="100000">
                                          <p:val>
                                            <p:strVal val="#ppt_w"/>
                                          </p:val>
                                        </p:tav>
                                      </p:tavLst>
                                    </p:anim>
                                    <p:anim calcmode="lin" valueType="num">
                                      <p:cBhvr>
                                        <p:cTn id="37" dur="300" fill="hold"/>
                                        <p:tgtEl>
                                          <p:spTgt spid="43"/>
                                        </p:tgtEl>
                                        <p:attrNameLst>
                                          <p:attrName>ppt_h</p:attrName>
                                        </p:attrNameLst>
                                      </p:cBhvr>
                                      <p:tavLst>
                                        <p:tav tm="0">
                                          <p:val>
                                            <p:fltVal val="0"/>
                                          </p:val>
                                        </p:tav>
                                        <p:tav tm="100000">
                                          <p:val>
                                            <p:strVal val="#ppt_h"/>
                                          </p:val>
                                        </p:tav>
                                      </p:tavLst>
                                    </p:anim>
                                  </p:childTnLst>
                                </p:cTn>
                              </p:par>
                            </p:childTnLst>
                          </p:cTn>
                        </p:par>
                        <p:par>
                          <p:cTn id="38" fill="hold">
                            <p:stCondLst>
                              <p:cond delay="3399"/>
                            </p:stCondLst>
                            <p:childTnLst>
                              <p:par>
                                <p:cTn id="39" presetID="47" presetClass="entr" presetSubtype="0"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1000"/>
                                        <p:tgtEl>
                                          <p:spTgt spid="56"/>
                                        </p:tgtEl>
                                      </p:cBhvr>
                                    </p:animEffect>
                                    <p:anim calcmode="lin" valueType="num">
                                      <p:cBhvr>
                                        <p:cTn id="42" dur="1000" fill="hold"/>
                                        <p:tgtEl>
                                          <p:spTgt spid="56"/>
                                        </p:tgtEl>
                                        <p:attrNameLst>
                                          <p:attrName>ppt_x</p:attrName>
                                        </p:attrNameLst>
                                      </p:cBhvr>
                                      <p:tavLst>
                                        <p:tav tm="0">
                                          <p:val>
                                            <p:strVal val="#ppt_x"/>
                                          </p:val>
                                        </p:tav>
                                        <p:tav tm="100000">
                                          <p:val>
                                            <p:strVal val="#ppt_x"/>
                                          </p:val>
                                        </p:tav>
                                      </p:tavLst>
                                    </p:anim>
                                    <p:anim calcmode="lin" valueType="num">
                                      <p:cBhvr>
                                        <p:cTn id="43" dur="1000" fill="hold"/>
                                        <p:tgtEl>
                                          <p:spTgt spid="56"/>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1000"/>
                                        <p:tgtEl>
                                          <p:spTgt spid="45"/>
                                        </p:tgtEl>
                                      </p:cBhvr>
                                    </p:animEffect>
                                    <p:anim calcmode="lin" valueType="num">
                                      <p:cBhvr>
                                        <p:cTn id="47" dur="1000" fill="hold"/>
                                        <p:tgtEl>
                                          <p:spTgt spid="45"/>
                                        </p:tgtEl>
                                        <p:attrNameLst>
                                          <p:attrName>ppt_x</p:attrName>
                                        </p:attrNameLst>
                                      </p:cBhvr>
                                      <p:tavLst>
                                        <p:tav tm="0">
                                          <p:val>
                                            <p:strVal val="#ppt_x"/>
                                          </p:val>
                                        </p:tav>
                                        <p:tav tm="100000">
                                          <p:val>
                                            <p:strVal val="#ppt_x"/>
                                          </p:val>
                                        </p:tav>
                                      </p:tavLst>
                                    </p:anim>
                                    <p:anim calcmode="lin" valueType="num">
                                      <p:cBhvr>
                                        <p:cTn id="48" dur="1000" fill="hold"/>
                                        <p:tgtEl>
                                          <p:spTgt spid="4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0"/>
                                        <p:tgtEl>
                                          <p:spTgt spid="48"/>
                                        </p:tgtEl>
                                      </p:cBhvr>
                                    </p:animEffect>
                                    <p:anim calcmode="lin" valueType="num">
                                      <p:cBhvr>
                                        <p:cTn id="52" dur="1000" fill="hold"/>
                                        <p:tgtEl>
                                          <p:spTgt spid="48"/>
                                        </p:tgtEl>
                                        <p:attrNameLst>
                                          <p:attrName>ppt_x</p:attrName>
                                        </p:attrNameLst>
                                      </p:cBhvr>
                                      <p:tavLst>
                                        <p:tav tm="0">
                                          <p:val>
                                            <p:strVal val="#ppt_x"/>
                                          </p:val>
                                        </p:tav>
                                        <p:tav tm="100000">
                                          <p:val>
                                            <p:strVal val="#ppt_x"/>
                                          </p:val>
                                        </p:tav>
                                      </p:tavLst>
                                    </p:anim>
                                    <p:anim calcmode="lin" valueType="num">
                                      <p:cBhvr>
                                        <p:cTn id="53" dur="1000" fill="hold"/>
                                        <p:tgtEl>
                                          <p:spTgt spid="48"/>
                                        </p:tgtEl>
                                        <p:attrNameLst>
                                          <p:attrName>ppt_y</p:attrName>
                                        </p:attrNameLst>
                                      </p:cBhvr>
                                      <p:tavLst>
                                        <p:tav tm="0">
                                          <p:val>
                                            <p:strVal val="#ppt_y+.1"/>
                                          </p:val>
                                        </p:tav>
                                        <p:tav tm="100000">
                                          <p:val>
                                            <p:strVal val="#ppt_y"/>
                                          </p:val>
                                        </p:tav>
                                      </p:tavLst>
                                    </p:anim>
                                  </p:childTnLst>
                                </p:cTn>
                              </p:par>
                              <p:par>
                                <p:cTn id="54" presetID="8" presetClass="emph" presetSubtype="0" fill="hold" nodeType="withEffect">
                                  <p:stCondLst>
                                    <p:cond delay="0"/>
                                  </p:stCondLst>
                                  <p:childTnLst>
                                    <p:animRot by="21600000">
                                      <p:cBhvr>
                                        <p:cTn id="55" dur="1000" fill="hold"/>
                                        <p:tgtEl>
                                          <p:spTgt spid="56"/>
                                        </p:tgtEl>
                                        <p:attrNameLst>
                                          <p:attrName>r</p:attrName>
                                        </p:attrNameLst>
                                      </p:cBhvr>
                                    </p:animRot>
                                  </p:childTnLst>
                                </p:cTn>
                              </p:par>
                              <p:par>
                                <p:cTn id="56" presetID="8" presetClass="emph" presetSubtype="0" fill="hold" nodeType="withEffect">
                                  <p:stCondLst>
                                    <p:cond delay="0"/>
                                  </p:stCondLst>
                                  <p:childTnLst>
                                    <p:animRot by="21600000">
                                      <p:cBhvr>
                                        <p:cTn id="57" dur="1000" fill="hold"/>
                                        <p:tgtEl>
                                          <p:spTgt spid="45"/>
                                        </p:tgtEl>
                                        <p:attrNameLst>
                                          <p:attrName>r</p:attrName>
                                        </p:attrNameLst>
                                      </p:cBhvr>
                                    </p:animRot>
                                  </p:childTnLst>
                                </p:cTn>
                              </p:par>
                              <p:par>
                                <p:cTn id="58" presetID="8" presetClass="emph" presetSubtype="0" fill="hold" nodeType="withEffect">
                                  <p:stCondLst>
                                    <p:cond delay="0"/>
                                  </p:stCondLst>
                                  <p:childTnLst>
                                    <p:animRot by="21600000">
                                      <p:cBhvr>
                                        <p:cTn id="59" dur="1000" fill="hold"/>
                                        <p:tgtEl>
                                          <p:spTgt spid="48"/>
                                        </p:tgtEl>
                                        <p:attrNameLst>
                                          <p:attrName>r</p:attrName>
                                        </p:attrNameLst>
                                      </p:cBhvr>
                                    </p:animRot>
                                  </p:childTnLst>
                                </p:cTn>
                              </p:par>
                              <p:par>
                                <p:cTn id="60" presetID="47"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1000"/>
                                        <p:tgtEl>
                                          <p:spTgt spid="52"/>
                                        </p:tgtEl>
                                      </p:cBhvr>
                                    </p:animEffect>
                                    <p:anim calcmode="lin" valueType="num">
                                      <p:cBhvr>
                                        <p:cTn id="63" dur="1000" fill="hold"/>
                                        <p:tgtEl>
                                          <p:spTgt spid="52"/>
                                        </p:tgtEl>
                                        <p:attrNameLst>
                                          <p:attrName>ppt_x</p:attrName>
                                        </p:attrNameLst>
                                      </p:cBhvr>
                                      <p:tavLst>
                                        <p:tav tm="0">
                                          <p:val>
                                            <p:strVal val="#ppt_x"/>
                                          </p:val>
                                        </p:tav>
                                        <p:tav tm="100000">
                                          <p:val>
                                            <p:strVal val="#ppt_x"/>
                                          </p:val>
                                        </p:tav>
                                      </p:tavLst>
                                    </p:anim>
                                    <p:anim calcmode="lin" valueType="num">
                                      <p:cBhvr>
                                        <p:cTn id="64" dur="1000" fill="hold"/>
                                        <p:tgtEl>
                                          <p:spTgt spid="52"/>
                                        </p:tgtEl>
                                        <p:attrNameLst>
                                          <p:attrName>ppt_y</p:attrName>
                                        </p:attrNameLst>
                                      </p:cBhvr>
                                      <p:tavLst>
                                        <p:tav tm="0">
                                          <p:val>
                                            <p:strVal val="#ppt_y-.1"/>
                                          </p:val>
                                        </p:tav>
                                        <p:tav tm="100000">
                                          <p:val>
                                            <p:strVal val="#ppt_y"/>
                                          </p:val>
                                        </p:tav>
                                      </p:tavLst>
                                    </p:anim>
                                  </p:childTnLst>
                                </p:cTn>
                              </p:par>
                              <p:par>
                                <p:cTn id="65" presetID="8" presetClass="emph" presetSubtype="0" fill="hold" nodeType="withEffect">
                                  <p:stCondLst>
                                    <p:cond delay="0"/>
                                  </p:stCondLst>
                                  <p:childTnLst>
                                    <p:animRot by="21600000">
                                      <p:cBhvr>
                                        <p:cTn id="66" dur="1000" fill="hold"/>
                                        <p:tgtEl>
                                          <p:spTgt spid="52"/>
                                        </p:tgtEl>
                                        <p:attrNameLst>
                                          <p:attrName>r</p:attrName>
                                        </p:attrNameLst>
                                      </p:cBhvr>
                                    </p:animRot>
                                  </p:childTnLst>
                                </p:cTn>
                              </p:par>
                              <p:par>
                                <p:cTn id="67" presetID="12" presetClass="entr" presetSubtype="8"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slide(fromLeft)">
                                      <p:cBhvr>
                                        <p:cTn id="69" dur="500"/>
                                        <p:tgtEl>
                                          <p:spTgt spid="61"/>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slide(fromLeft)">
                                      <p:cBhvr>
                                        <p:cTn id="72" dur="500"/>
                                        <p:tgtEl>
                                          <p:spTgt spid="5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slide(fromRight)">
                                      <p:cBhvr>
                                        <p:cTn id="75" dur="500"/>
                                        <p:tgtEl>
                                          <p:spTgt spid="62"/>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slide(fromRight)">
                                      <p:cBhvr>
                                        <p:cTn id="78" dur="500"/>
                                        <p:tgtEl>
                                          <p:spTgt spid="55"/>
                                        </p:tgtEl>
                                      </p:cBhvr>
                                    </p:animEffect>
                                  </p:childTnLst>
                                </p:cTn>
                              </p:par>
                              <p:par>
                                <p:cTn id="79" presetID="3" presetClass="entr" presetSubtype="10" fill="hold"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blinds(horizontal)">
                                      <p:cBhvr>
                                        <p:cTn id="8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P spid="43" grpId="0" bldLvl="0" animBg="1"/>
      <p:bldP spid="44" grpId="0" bldLvl="0" animBg="1"/>
      <p:bldP spid="51" grpId="0"/>
      <p:bldP spid="60" grpId="0" bldLvl="0" animBg="1"/>
      <p:bldP spid="61" grpId="0"/>
      <p:bldP spid="62"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施工作业"/>
          <p:cNvPicPr>
            <a:picLocks noChangeAspect="1"/>
          </p:cNvPicPr>
          <p:nvPr/>
        </p:nvPicPr>
        <p:blipFill>
          <a:blip r:embed="rId1"/>
          <a:srcRect t="15600" r="32420" b="22782"/>
          <a:stretch>
            <a:fillRect/>
          </a:stretch>
        </p:blipFill>
        <p:spPr>
          <a:xfrm>
            <a:off x="5826125" y="1060450"/>
            <a:ext cx="4997450" cy="3197860"/>
          </a:xfrm>
          <a:prstGeom prst="rect">
            <a:avLst/>
          </a:prstGeom>
        </p:spPr>
      </p:pic>
      <p:pic>
        <p:nvPicPr>
          <p:cNvPr id="33" name="图片 32" descr="1594876051193735"/>
          <p:cNvPicPr>
            <a:picLocks noChangeAspect="1"/>
          </p:cNvPicPr>
          <p:nvPr/>
        </p:nvPicPr>
        <p:blipFill>
          <a:blip r:embed="rId2"/>
          <a:srcRect t="28749" r="11418"/>
          <a:stretch>
            <a:fillRect/>
          </a:stretch>
        </p:blipFill>
        <p:spPr>
          <a:xfrm>
            <a:off x="4857115" y="4067810"/>
            <a:ext cx="5966460" cy="2691130"/>
          </a:xfrm>
          <a:prstGeom prst="rect">
            <a:avLst/>
          </a:prstGeom>
        </p:spPr>
      </p:pic>
      <p:sp>
        <p:nvSpPr>
          <p:cNvPr id="12" name="矩形 11"/>
          <p:cNvSpPr/>
          <p:nvPr>
            <p:custDataLst>
              <p:tags r:id="rId3"/>
            </p:custDataLst>
          </p:nvPr>
        </p:nvSpPr>
        <p:spPr>
          <a:xfrm>
            <a:off x="0" y="1109980"/>
            <a:ext cx="10972165" cy="5188585"/>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0333" y="863600"/>
            <a:ext cx="4830630" cy="661035"/>
            <a:chOff x="1168192" y="2289998"/>
            <a:chExt cx="5948210" cy="758416"/>
          </a:xfrm>
        </p:grpSpPr>
        <p:grpSp>
          <p:nvGrpSpPr>
            <p:cNvPr id="17" name="组合 16"/>
            <p:cNvGrpSpPr/>
            <p:nvPr/>
          </p:nvGrpSpPr>
          <p:grpSpPr>
            <a:xfrm>
              <a:off x="1452252" y="2383555"/>
              <a:ext cx="5664150" cy="619992"/>
              <a:chOff x="4757369" y="4188620"/>
              <a:chExt cx="7903101" cy="481030"/>
            </a:xfrm>
            <a:effectLst>
              <a:outerShdw blurRad="50800" dist="38100" dir="2700000" algn="tl" rotWithShape="0">
                <a:prstClr val="black">
                  <a:alpha val="40000"/>
                </a:prstClr>
              </a:outerShdw>
            </a:effectLst>
          </p:grpSpPr>
          <p:sp>
            <p:nvSpPr>
              <p:cNvPr id="20" name="圆角矩形 58"/>
              <p:cNvSpPr/>
              <p:nvPr>
                <p:custDataLst>
                  <p:tags r:id="rId4"/>
                </p:custDataLst>
              </p:nvPr>
            </p:nvSpPr>
            <p:spPr>
              <a:xfrm>
                <a:off x="4757369" y="4188620"/>
                <a:ext cx="7903101" cy="481030"/>
              </a:xfrm>
              <a:prstGeom prst="roundRect">
                <a:avLst>
                  <a:gd name="adj" fmla="val 50000"/>
                </a:avLst>
              </a:prstGeom>
              <a:solidFill>
                <a:srgbClr val="C10001"/>
              </a:solidFill>
              <a:ln w="25400" cap="flat" cmpd="sng" algn="ctr">
                <a:solidFill>
                  <a:schemeClr val="bg1"/>
                </a:solidFill>
                <a:prstDash val="solid"/>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文本框 3"/>
              <p:cNvSpPr>
                <a:spLocks noChangeArrowheads="1"/>
              </p:cNvSpPr>
              <p:nvPr>
                <p:custDataLst>
                  <p:tags r:id="rId5"/>
                </p:custDataLst>
              </p:nvPr>
            </p:nvSpPr>
            <p:spPr bwMode="auto">
              <a:xfrm>
                <a:off x="5886539" y="4205578"/>
                <a:ext cx="4639962" cy="39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089" tIns="17044" rIns="34089" bIns="17044">
                <a:spAutoFit/>
              </a:bodyPr>
              <a:p>
                <a:pPr algn="l">
                  <a:lnSpc>
                    <a:spcPct val="110000"/>
                  </a:lnSpc>
                  <a:spcBef>
                    <a:spcPct val="20000"/>
                  </a:spcBef>
                  <a:buClrTx/>
                  <a:buSzTx/>
                  <a:buFont typeface="Arial" panose="020B0604020202020204" pitchFamily="34" charset="0"/>
                  <a:defRPr/>
                </a:pPr>
                <a:r>
                  <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rPr>
                  <a:t> 四、重点任务</a:t>
                </a:r>
                <a:endParaRPr sz="2400" b="1" kern="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6" name="Oval 16"/>
            <p:cNvSpPr/>
            <p:nvPr>
              <p:custDataLst>
                <p:tags r:id="rId6"/>
              </p:custDataLst>
            </p:nvPr>
          </p:nvSpPr>
          <p:spPr>
            <a:xfrm>
              <a:off x="1168192" y="2289998"/>
              <a:ext cx="816313" cy="758416"/>
            </a:xfrm>
            <a:prstGeom prst="ellipse">
              <a:avLst/>
            </a:pr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p>
              <a:pPr marL="0" marR="0" lvl="0" indent="0" algn="ctr" defTabSz="914400" rtl="0" eaLnBrk="1" fontAlgn="auto" latinLnBrk="0" hangingPunct="1">
                <a:lnSpc>
                  <a:spcPts val="176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 </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8" name="图片 27" descr="logo"/>
          <p:cNvPicPr>
            <a:picLocks noChangeAspect="1"/>
          </p:cNvPicPr>
          <p:nvPr>
            <p:custDataLst>
              <p:tags r:id="rId7"/>
            </p:custDataLst>
          </p:nvPr>
        </p:nvPicPr>
        <p:blipFill>
          <a:blip r:embed="rId8"/>
          <a:stretch>
            <a:fillRect/>
          </a:stretch>
        </p:blipFill>
        <p:spPr>
          <a:xfrm>
            <a:off x="218123" y="963930"/>
            <a:ext cx="496570" cy="385445"/>
          </a:xfrm>
          <a:prstGeom prst="rect">
            <a:avLst/>
          </a:prstGeom>
        </p:spPr>
      </p:pic>
      <p:sp>
        <p:nvSpPr>
          <p:cNvPr id="5" name="平行四边形 4"/>
          <p:cNvSpPr>
            <a:spLocks noChangeArrowheads="1"/>
          </p:cNvSpPr>
          <p:nvPr>
            <p:custDataLst>
              <p:tags r:id="rId9"/>
            </p:custDataLst>
          </p:nvPr>
        </p:nvSpPr>
        <p:spPr bwMode="auto">
          <a:xfrm>
            <a:off x="134303" y="1536700"/>
            <a:ext cx="8707755" cy="465455"/>
          </a:xfrm>
          <a:prstGeom prst="parallelogram">
            <a:avLst>
              <a:gd name="adj" fmla="val 25003"/>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68" name="平行四边形 67"/>
          <p:cNvSpPr>
            <a:spLocks noChangeArrowheads="1"/>
          </p:cNvSpPr>
          <p:nvPr>
            <p:custDataLst>
              <p:tags r:id="rId10"/>
            </p:custDataLst>
          </p:nvPr>
        </p:nvSpPr>
        <p:spPr bwMode="auto">
          <a:xfrm>
            <a:off x="183198" y="1607820"/>
            <a:ext cx="8569960" cy="513715"/>
          </a:xfrm>
          <a:prstGeom prst="parallelogram">
            <a:avLst>
              <a:gd name="adj" fmla="val 24963"/>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cs typeface="+mn-cs"/>
            </a:endParaRPr>
          </a:p>
        </p:txBody>
      </p:sp>
      <p:sp>
        <p:nvSpPr>
          <p:cNvPr id="13" name="TextBox 15"/>
          <p:cNvSpPr txBox="1"/>
          <p:nvPr>
            <p:custDataLst>
              <p:tags r:id="rId11"/>
            </p:custDataLst>
          </p:nvPr>
        </p:nvSpPr>
        <p:spPr bwMode="auto">
          <a:xfrm>
            <a:off x="465138" y="1662430"/>
            <a:ext cx="7933690" cy="3987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rPr>
              <a:t>（八）聚焦民生福祉，在着力保障和改善民生上取得新突破</a:t>
            </a:r>
            <a:endParaRPr kumimoji="0" sz="2000" b="1" i="0" u="none" strike="noStrike" kern="0" cap="none" spc="0" normalizeH="0" baseline="0" dirty="0">
              <a:gradFill>
                <a:gsLst>
                  <a:gs pos="0">
                    <a:prstClr val="white"/>
                  </a:gs>
                  <a:gs pos="100000">
                    <a:srgbClr val="FFFF00"/>
                  </a:gs>
                </a:gsLst>
                <a:lin ang="5400000" scaled="1"/>
              </a:gradFill>
              <a:latin typeface="微软雅黑" panose="020B0503020204020204" pitchFamily="34" charset="-122"/>
              <a:ea typeface="微软雅黑" panose="020B0503020204020204" pitchFamily="34" charset="-122"/>
              <a:cs typeface="+mn-ea"/>
            </a:endParaRPr>
          </a:p>
        </p:txBody>
      </p:sp>
      <p:grpSp>
        <p:nvGrpSpPr>
          <p:cNvPr id="40" name="组合 39"/>
          <p:cNvGrpSpPr/>
          <p:nvPr/>
        </p:nvGrpSpPr>
        <p:grpSpPr>
          <a:xfrm>
            <a:off x="638493" y="2359025"/>
            <a:ext cx="5612130" cy="622935"/>
            <a:chOff x="6216" y="5499"/>
            <a:chExt cx="4969" cy="1217"/>
          </a:xfrm>
        </p:grpSpPr>
        <p:sp>
          <p:nvSpPr>
            <p:cNvPr id="11" name="右箭头 10"/>
            <p:cNvSpPr/>
            <p:nvPr>
              <p:custDataLst>
                <p:tags r:id="rId12"/>
              </p:custDataLst>
            </p:nvPr>
          </p:nvSpPr>
          <p:spPr>
            <a:xfrm>
              <a:off x="6216" y="5499"/>
              <a:ext cx="4969" cy="1217"/>
            </a:xfrm>
            <a:prstGeom prst="rightArrow">
              <a:avLst>
                <a:gd name="adj1" fmla="val 72555"/>
                <a:gd name="adj2" fmla="val 50041"/>
              </a:avLst>
            </a:prstGeom>
            <a:solidFill>
              <a:srgbClr val="FF0000"/>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37" name="文本框 36"/>
            <p:cNvSpPr txBox="1"/>
            <p:nvPr>
              <p:custDataLst>
                <p:tags r:id="rId13"/>
              </p:custDataLst>
            </p:nvPr>
          </p:nvSpPr>
          <p:spPr>
            <a:xfrm>
              <a:off x="6481" y="5694"/>
              <a:ext cx="3815" cy="809"/>
            </a:xfrm>
            <a:prstGeom prst="rect">
              <a:avLst/>
            </a:prstGeom>
            <a:noFill/>
          </p:spPr>
          <p:txBody>
            <a:bodyPr wrap="square" rtlCol="0">
              <a:spAutoFit/>
            </a:bodyPr>
            <a:p>
              <a:r>
                <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坚定“两个确保”不动摇</a:t>
              </a:r>
              <a:endPar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48018" y="3015615"/>
            <a:ext cx="5602605" cy="622935"/>
            <a:chOff x="6216" y="5499"/>
            <a:chExt cx="4969" cy="1217"/>
          </a:xfrm>
        </p:grpSpPr>
        <p:sp>
          <p:nvSpPr>
            <p:cNvPr id="15" name="右箭头 14"/>
            <p:cNvSpPr/>
            <p:nvPr>
              <p:custDataLst>
                <p:tags r:id="rId14"/>
              </p:custDataLst>
            </p:nvPr>
          </p:nvSpPr>
          <p:spPr>
            <a:xfrm>
              <a:off x="6216" y="5499"/>
              <a:ext cx="4969" cy="1217"/>
            </a:xfrm>
            <a:prstGeom prst="rightArrow">
              <a:avLst>
                <a:gd name="adj1" fmla="val 72555"/>
                <a:gd name="adj2" fmla="val 50041"/>
              </a:avLst>
            </a:prstGeom>
            <a:solidFill>
              <a:srgbClr val="7030A0"/>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custDataLst>
                <p:tags r:id="rId15"/>
              </p:custDataLst>
            </p:nvPr>
          </p:nvSpPr>
          <p:spPr>
            <a:xfrm>
              <a:off x="6480" y="5694"/>
              <a:ext cx="4519" cy="809"/>
            </a:xfrm>
            <a:prstGeom prst="rect">
              <a:avLst/>
            </a:prstGeom>
            <a:noFill/>
          </p:spPr>
          <p:txBody>
            <a:bodyPr wrap="square" rtlCol="0">
              <a:spAutoFit/>
            </a:bodyPr>
            <a:p>
              <a:r>
                <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有力有序做好定点帮扶</a:t>
              </a:r>
              <a:endPar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48018" y="3681095"/>
            <a:ext cx="5602605" cy="622935"/>
            <a:chOff x="6216" y="5499"/>
            <a:chExt cx="4969" cy="1217"/>
          </a:xfrm>
        </p:grpSpPr>
        <p:sp>
          <p:nvSpPr>
            <p:cNvPr id="22" name="右箭头 21"/>
            <p:cNvSpPr/>
            <p:nvPr>
              <p:custDataLst>
                <p:tags r:id="rId16"/>
              </p:custDataLst>
            </p:nvPr>
          </p:nvSpPr>
          <p:spPr>
            <a:xfrm>
              <a:off x="6216" y="5499"/>
              <a:ext cx="4969" cy="1217"/>
            </a:xfrm>
            <a:prstGeom prst="rightArrow">
              <a:avLst>
                <a:gd name="adj1" fmla="val 72555"/>
                <a:gd name="adj2" fmla="val 50041"/>
              </a:avLst>
            </a:prstGeom>
            <a:solidFill>
              <a:srgbClr val="0070C0"/>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17"/>
              </p:custDataLst>
            </p:nvPr>
          </p:nvSpPr>
          <p:spPr>
            <a:xfrm>
              <a:off x="6480" y="5694"/>
              <a:ext cx="4519" cy="809"/>
            </a:xfrm>
            <a:prstGeom prst="rect">
              <a:avLst/>
            </a:prstGeom>
            <a:noFill/>
          </p:spPr>
          <p:txBody>
            <a:bodyPr wrap="square" rtlCol="0">
              <a:spAutoFit/>
            </a:bodyPr>
            <a:p>
              <a:r>
                <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大力实施安居工程</a:t>
              </a:r>
              <a:endPar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49923" y="4347845"/>
            <a:ext cx="5600700" cy="622935"/>
            <a:chOff x="6216" y="5499"/>
            <a:chExt cx="4969" cy="1217"/>
          </a:xfrm>
        </p:grpSpPr>
        <p:sp>
          <p:nvSpPr>
            <p:cNvPr id="25" name="右箭头 24"/>
            <p:cNvSpPr/>
            <p:nvPr>
              <p:custDataLst>
                <p:tags r:id="rId18"/>
              </p:custDataLst>
            </p:nvPr>
          </p:nvSpPr>
          <p:spPr>
            <a:xfrm>
              <a:off x="6216" y="5499"/>
              <a:ext cx="4969" cy="1217"/>
            </a:xfrm>
            <a:prstGeom prst="rightArrow">
              <a:avLst>
                <a:gd name="adj1" fmla="val 72555"/>
                <a:gd name="adj2" fmla="val 50041"/>
              </a:avLst>
            </a:prstGeom>
            <a:solidFill>
              <a:srgbClr val="2D9353"/>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27" name="文本框 26"/>
            <p:cNvSpPr txBox="1"/>
            <p:nvPr>
              <p:custDataLst>
                <p:tags r:id="rId19"/>
              </p:custDataLst>
            </p:nvPr>
          </p:nvSpPr>
          <p:spPr>
            <a:xfrm>
              <a:off x="6524" y="5694"/>
              <a:ext cx="3912" cy="809"/>
            </a:xfrm>
            <a:prstGeom prst="rect">
              <a:avLst/>
            </a:prstGeom>
            <a:noFill/>
          </p:spPr>
          <p:txBody>
            <a:bodyPr wrap="square" rtlCol="0">
              <a:spAutoFit/>
            </a:bodyPr>
            <a:p>
              <a:r>
                <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推动技师学院高质量发展</a:t>
              </a:r>
              <a:endParaRPr lang="zh-CN" sz="2100"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38493" y="5026660"/>
            <a:ext cx="5613259" cy="622963"/>
            <a:chOff x="6216" y="5499"/>
            <a:chExt cx="4970" cy="1217"/>
          </a:xfrm>
        </p:grpSpPr>
        <p:sp>
          <p:nvSpPr>
            <p:cNvPr id="30" name="右箭头 29"/>
            <p:cNvSpPr/>
            <p:nvPr>
              <p:custDataLst>
                <p:tags r:id="rId20"/>
              </p:custDataLst>
            </p:nvPr>
          </p:nvSpPr>
          <p:spPr>
            <a:xfrm>
              <a:off x="6216" y="5499"/>
              <a:ext cx="4969" cy="1217"/>
            </a:xfrm>
            <a:prstGeom prst="rightArrow">
              <a:avLst>
                <a:gd name="adj1" fmla="val 72555"/>
                <a:gd name="adj2" fmla="val 50041"/>
              </a:avLst>
            </a:prstGeom>
            <a:solidFill>
              <a:srgbClr val="D29E00"/>
            </a:solid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5205" tIns="57602" rIns="115205" bIns="57602" anchor="ctr"/>
            <a:p>
              <a:pPr algn="ctr" defTabSz="1097280">
                <a:defRPr/>
              </a:pP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31" name="文本框 30"/>
            <p:cNvSpPr txBox="1"/>
            <p:nvPr>
              <p:custDataLst>
                <p:tags r:id="rId21"/>
              </p:custDataLst>
            </p:nvPr>
          </p:nvSpPr>
          <p:spPr>
            <a:xfrm>
              <a:off x="6383" y="5694"/>
              <a:ext cx="4803" cy="719"/>
            </a:xfrm>
            <a:prstGeom prst="rect">
              <a:avLst/>
            </a:prstGeom>
            <a:noFill/>
          </p:spPr>
          <p:txBody>
            <a:bodyPr wrap="square" rtlCol="0">
              <a:spAutoFit/>
            </a:bodyPr>
            <a:p>
              <a:r>
                <a:rPr lang="zh-CN"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rPr>
                <a:t>健全惠民生、解民忧、暖民心工作长效机制</a:t>
              </a:r>
              <a:endParaRPr lang="zh-CN" b="1" spc="300" dirty="0">
                <a:solidFill>
                  <a:schemeClr val="bg1"/>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2000" advTm="9000"/>
    </mc:Choice>
    <mc:Fallback>
      <p:transition advTm="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3"/>
                                        </p:tgtEl>
                                        <p:attrNameLst>
                                          <p:attrName>ppt_y</p:attrName>
                                        </p:attrNameLst>
                                      </p:cBhvr>
                                      <p:tavLst>
                                        <p:tav tm="0">
                                          <p:val>
                                            <p:strVal val="#ppt_y"/>
                                          </p:val>
                                        </p:tav>
                                        <p:tav tm="100000">
                                          <p:val>
                                            <p:strVal val="#ppt_y"/>
                                          </p:val>
                                        </p:tav>
                                      </p:tavLst>
                                    </p:anim>
                                    <p:anim calcmode="lin" valueType="num">
                                      <p:cBhvr>
                                        <p:cTn id="1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3"/>
                                        </p:tgtEl>
                                      </p:cBhvr>
                                    </p:animEffect>
                                  </p:childTnLst>
                                </p:cTn>
                              </p:par>
                            </p:childTnLst>
                          </p:cTn>
                        </p:par>
                        <p:par>
                          <p:cTn id="18" fill="hold">
                            <p:stCondLst>
                              <p:cond delay="1750"/>
                            </p:stCondLst>
                            <p:childTnLst>
                              <p:par>
                                <p:cTn id="19" presetID="22" presetClass="entr" presetSubtype="8" fill="hold" grpId="0" nodeType="afterEffect">
                                  <p:stCondLst>
                                    <p:cond delay="0"/>
                                  </p:stCondLst>
                                  <p:childTnLst>
                                    <p:set>
                                      <p:cBhvr>
                                        <p:cTn id="20" dur="500"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500" fill="hold">
                                          <p:stCondLst>
                                            <p:cond delay="0"/>
                                          </p:stCondLst>
                                        </p:cTn>
                                        <p:tgtEl>
                                          <p:spTgt spid="68"/>
                                        </p:tgtEl>
                                        <p:attrNameLst>
                                          <p:attrName>style.visibility</p:attrName>
                                        </p:attrNameLst>
                                      </p:cBhvr>
                                      <p:to>
                                        <p:strVal val="visible"/>
                                      </p:to>
                                    </p:set>
                                    <p:animEffect transition="in" filter="wipe(right)">
                                      <p:cBhvr>
                                        <p:cTn id="24" dur="500"/>
                                        <p:tgtEl>
                                          <p:spTgt spid="68"/>
                                        </p:tgtEl>
                                      </p:cBhvr>
                                    </p:animEffect>
                                  </p:childTnLst>
                                </p:cTn>
                              </p:par>
                            </p:childTnLst>
                          </p:cTn>
                        </p:par>
                        <p:par>
                          <p:cTn id="25" fill="hold">
                            <p:stCondLst>
                              <p:cond delay="225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15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5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35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0-#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45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0-#ppt_w/2"/>
                                          </p:val>
                                        </p:tav>
                                        <p:tav tm="100000">
                                          <p:val>
                                            <p:strVal val="#ppt_x"/>
                                          </p:val>
                                        </p:tav>
                                      </p:tavLst>
                                    </p:anim>
                                    <p:anim calcmode="lin" valueType="num">
                                      <p:cBhvr additive="base">
                                        <p:cTn id="45" dur="500" fill="hold"/>
                                        <p:tgtEl>
                                          <p:spTgt spid="29"/>
                                        </p:tgtEl>
                                        <p:attrNameLst>
                                          <p:attrName>ppt_y</p:attrName>
                                        </p:attrNameLst>
                                      </p:cBhvr>
                                      <p:tavLst>
                                        <p:tav tm="0">
                                          <p:val>
                                            <p:strVal val="#ppt_y"/>
                                          </p:val>
                                        </p:tav>
                                        <p:tav tm="100000">
                                          <p:val>
                                            <p:strVal val="#ppt_y"/>
                                          </p:val>
                                        </p:tav>
                                      </p:tavLst>
                                    </p:anim>
                                  </p:childTnLst>
                                </p:cTn>
                              </p:par>
                              <p:par>
                                <p:cTn id="46" presetID="3" presetClass="entr" presetSubtype="10"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linds(horizontal)">
                                      <p:cBhvr>
                                        <p:cTn id="48" dur="500"/>
                                        <p:tgtEl>
                                          <p:spTgt spid="32"/>
                                        </p:tgtEl>
                                      </p:cBhvr>
                                    </p:animEffect>
                                  </p:childTnLst>
                                </p:cTn>
                              </p:par>
                              <p:par>
                                <p:cTn id="49" presetID="3" presetClass="entr" presetSubtype="1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blinds(horizontal)">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5" grpId="0" bldLvl="0" animBg="1"/>
      <p:bldP spid="68" grpId="0" bldLvl="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81513" y="1282065"/>
            <a:ext cx="6135370" cy="612000"/>
          </a:xfrm>
          <a:prstGeom prst="rect">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 name="TextBox 20"/>
          <p:cNvSpPr txBox="1"/>
          <p:nvPr/>
        </p:nvSpPr>
        <p:spPr>
          <a:xfrm>
            <a:off x="5153661" y="1354455"/>
            <a:ext cx="5006975" cy="47561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ts val="3000"/>
              </a:lnSpc>
              <a:spcBef>
                <a:spcPts val="0"/>
              </a:spcBef>
              <a:spcAft>
                <a:spcPts val="0"/>
              </a:spcAft>
              <a:buClrTx/>
              <a:buSzTx/>
              <a:buFontTx/>
              <a:buNone/>
              <a:defRPr/>
            </a:pPr>
            <a:r>
              <a:rPr lang="zh-CN" altLang="en-US" sz="2600" b="0" noProof="0" dirty="0">
                <a:ln>
                  <a:noFill/>
                </a:ln>
                <a:effectLst/>
                <a:uLnTx/>
                <a:uFillTx/>
                <a:latin typeface="黑体" panose="02010609060101010101" charset="-122"/>
                <a:ea typeface="黑体" panose="02010609060101010101" charset="-122"/>
                <a:cs typeface="+mn-ea"/>
                <a:sym typeface="+mn-lt"/>
              </a:rPr>
              <a:t>坚持和加强党的全面领导</a:t>
            </a:r>
            <a:endParaRPr lang="zh-CN" altLang="en-US" sz="2600" b="0" noProof="0" dirty="0">
              <a:ln>
                <a:noFill/>
              </a:ln>
              <a:effectLst/>
              <a:uLnTx/>
              <a:uFillTx/>
              <a:latin typeface="黑体" panose="02010609060101010101" charset="-122"/>
              <a:ea typeface="黑体" panose="02010609060101010101" charset="-122"/>
              <a:cs typeface="+mn-ea"/>
              <a:sym typeface="+mn-lt"/>
            </a:endParaRPr>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36349" t="6259" r="36896" b="50732"/>
          <a:stretch>
            <a:fillRect/>
          </a:stretch>
        </p:blipFill>
        <p:spPr>
          <a:xfrm>
            <a:off x="553721" y="1123950"/>
            <a:ext cx="2679700" cy="1836420"/>
          </a:xfrm>
          <a:prstGeom prst="rect">
            <a:avLst/>
          </a:prstGeom>
        </p:spPr>
      </p:pic>
      <p:sp>
        <p:nvSpPr>
          <p:cNvPr id="49" name="矩形 48"/>
          <p:cNvSpPr/>
          <p:nvPr/>
        </p:nvSpPr>
        <p:spPr>
          <a:xfrm>
            <a:off x="4444366" y="2080260"/>
            <a:ext cx="6161405" cy="612000"/>
          </a:xfrm>
          <a:prstGeom prst="rect">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0" name="TextBox 20"/>
          <p:cNvSpPr txBox="1"/>
          <p:nvPr/>
        </p:nvSpPr>
        <p:spPr>
          <a:xfrm>
            <a:off x="4985068" y="2128520"/>
            <a:ext cx="5380990" cy="60388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R="0" lvl="0" indent="0" algn="ctr" defTabSz="914400" rtl="0" fontAlgn="auto">
              <a:lnSpc>
                <a:spcPts val="2000"/>
              </a:lnSpc>
              <a:spcBef>
                <a:spcPts val="0"/>
              </a:spcBef>
              <a:spcAft>
                <a:spcPts val="0"/>
              </a:spcAft>
              <a:buClrTx/>
              <a:buSzTx/>
              <a:buFontTx/>
              <a:buNone/>
              <a:defRPr/>
            </a:pPr>
            <a:r>
              <a:rPr lang="zh-CN" altLang="en-US" sz="2300" b="0" noProof="0" dirty="0">
                <a:ln>
                  <a:noFill/>
                </a:ln>
                <a:effectLst/>
                <a:uLnTx/>
                <a:uFillTx/>
                <a:latin typeface="黑体" panose="02010609060101010101" charset="-122"/>
                <a:ea typeface="黑体" panose="02010609060101010101" charset="-122"/>
                <a:cs typeface="+mn-ea"/>
                <a:sym typeface="+mn-lt"/>
              </a:rPr>
              <a:t>坚持不懈用习近平新时代中国特色社会主义思想凝心铸魂</a:t>
            </a:r>
            <a:endParaRPr lang="zh-CN" altLang="en-US" sz="2300" b="0" noProof="0" dirty="0">
              <a:ln>
                <a:noFill/>
              </a:ln>
              <a:effectLst/>
              <a:uLnTx/>
              <a:uFillTx/>
              <a:latin typeface="黑体" panose="02010609060101010101" charset="-122"/>
              <a:ea typeface="黑体" panose="02010609060101010101" charset="-122"/>
              <a:cs typeface="+mn-ea"/>
              <a:sym typeface="+mn-lt"/>
            </a:endParaRPr>
          </a:p>
        </p:txBody>
      </p:sp>
      <p:sp>
        <p:nvSpPr>
          <p:cNvPr id="67" name="矩形 66"/>
          <p:cNvSpPr/>
          <p:nvPr/>
        </p:nvSpPr>
        <p:spPr>
          <a:xfrm>
            <a:off x="4444366" y="2960370"/>
            <a:ext cx="6161405" cy="612000"/>
          </a:xfrm>
          <a:prstGeom prst="rect">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68" name="TextBox 20"/>
          <p:cNvSpPr txBox="1"/>
          <p:nvPr/>
        </p:nvSpPr>
        <p:spPr>
          <a:xfrm>
            <a:off x="5017771" y="3046095"/>
            <a:ext cx="4982210" cy="47561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ts val="3000"/>
              </a:lnSpc>
              <a:spcBef>
                <a:spcPts val="0"/>
              </a:spcBef>
              <a:spcAft>
                <a:spcPts val="0"/>
              </a:spcAft>
              <a:buClrTx/>
              <a:buSzTx/>
              <a:buFontTx/>
              <a:buNone/>
              <a:defRPr/>
            </a:pPr>
            <a:r>
              <a:rPr lang="zh-CN" altLang="en-US" sz="2200" b="0" noProof="0" dirty="0">
                <a:ln>
                  <a:noFill/>
                </a:ln>
                <a:effectLst/>
                <a:uLnTx/>
                <a:uFillTx/>
                <a:latin typeface="黑体" panose="02010609060101010101" charset="-122"/>
                <a:ea typeface="黑体" panose="02010609060101010101" charset="-122"/>
                <a:cs typeface="+mn-ea"/>
                <a:sym typeface="+mn-lt"/>
              </a:rPr>
              <a:t>打造“忠专实”“勤正廉”干部队伍</a:t>
            </a:r>
            <a:endParaRPr lang="zh-CN" altLang="en-US" sz="2200" b="0" noProof="0" dirty="0">
              <a:ln>
                <a:noFill/>
              </a:ln>
              <a:effectLst/>
              <a:uLnTx/>
              <a:uFillTx/>
              <a:latin typeface="黑体" panose="02010609060101010101" charset="-122"/>
              <a:ea typeface="黑体" panose="02010609060101010101" charset="-122"/>
              <a:cs typeface="+mn-ea"/>
              <a:sym typeface="+mn-lt"/>
            </a:endParaRPr>
          </a:p>
        </p:txBody>
      </p:sp>
      <p:grpSp>
        <p:nvGrpSpPr>
          <p:cNvPr id="77" name="组合 76"/>
          <p:cNvGrpSpPr/>
          <p:nvPr/>
        </p:nvGrpSpPr>
        <p:grpSpPr>
          <a:xfrm>
            <a:off x="4057968" y="1224915"/>
            <a:ext cx="714375" cy="714375"/>
            <a:chOff x="5316" y="4256"/>
            <a:chExt cx="1576" cy="1576"/>
          </a:xfrm>
        </p:grpSpPr>
        <p:sp>
          <p:nvSpPr>
            <p:cNvPr id="53" name="椭圆 52"/>
            <p:cNvSpPr/>
            <p:nvPr/>
          </p:nvSpPr>
          <p:spPr>
            <a:xfrm>
              <a:off x="5316" y="4256"/>
              <a:ext cx="1576" cy="1576"/>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Impact" panose="020B0806030902050204" pitchFamily="34" charset="0"/>
                <a:ea typeface="微软雅黑" panose="020B0503020204020204" pitchFamily="34" charset="-122"/>
                <a:cs typeface="+mn-ea"/>
                <a:sym typeface="+mn-lt"/>
              </a:endParaRPr>
            </a:p>
          </p:txBody>
        </p:sp>
        <p:pic>
          <p:nvPicPr>
            <p:cNvPr id="76" name="图片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6" y="4521"/>
              <a:ext cx="896" cy="896"/>
            </a:xfrm>
            <a:prstGeom prst="rect">
              <a:avLst/>
            </a:prstGeom>
          </p:spPr>
        </p:pic>
      </p:grpSp>
      <p:grpSp>
        <p:nvGrpSpPr>
          <p:cNvPr id="86" name="组合 85"/>
          <p:cNvGrpSpPr/>
          <p:nvPr/>
        </p:nvGrpSpPr>
        <p:grpSpPr>
          <a:xfrm>
            <a:off x="4096068" y="2893695"/>
            <a:ext cx="725805" cy="725805"/>
            <a:chOff x="5316" y="8410"/>
            <a:chExt cx="1576" cy="1576"/>
          </a:xfrm>
        </p:grpSpPr>
        <p:sp>
          <p:nvSpPr>
            <p:cNvPr id="71" name="椭圆 70"/>
            <p:cNvSpPr/>
            <p:nvPr/>
          </p:nvSpPr>
          <p:spPr>
            <a:xfrm>
              <a:off x="5316" y="8410"/>
              <a:ext cx="1576" cy="1576"/>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Impact" panose="020B0806030902050204" pitchFamily="34" charset="0"/>
                <a:ea typeface="微软雅黑" panose="020B0503020204020204" pitchFamily="34" charset="-122"/>
                <a:cs typeface="+mn-ea"/>
                <a:sym typeface="+mn-lt"/>
              </a:endParaRPr>
            </a:p>
          </p:txBody>
        </p:sp>
        <p:sp>
          <p:nvSpPr>
            <p:cNvPr id="78" name="KSO_Shape"/>
            <p:cNvSpPr/>
            <p:nvPr/>
          </p:nvSpPr>
          <p:spPr bwMode="auto">
            <a:xfrm>
              <a:off x="5534" y="8803"/>
              <a:ext cx="1140" cy="78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lstStyle/>
            <a:p>
              <a:pPr defTabSz="1097280"/>
              <a:endParaRPr lang="zh-CN" altLang="en-US" sz="2400">
                <a:solidFill>
                  <a:prstClr val="black"/>
                </a:solidFill>
                <a:latin typeface="Calibri" panose="020F0502020204030204"/>
                <a:ea typeface="宋体" panose="02010600030101010101" pitchFamily="2" charset="-122"/>
              </a:endParaRPr>
            </a:p>
          </p:txBody>
        </p:sp>
      </p:grpSp>
      <p:sp>
        <p:nvSpPr>
          <p:cNvPr id="87" name="矩形 86"/>
          <p:cNvSpPr/>
          <p:nvPr/>
        </p:nvSpPr>
        <p:spPr>
          <a:xfrm>
            <a:off x="63501" y="2574290"/>
            <a:ext cx="3611245" cy="3204210"/>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TextBox 20"/>
          <p:cNvSpPr txBox="1"/>
          <p:nvPr/>
        </p:nvSpPr>
        <p:spPr>
          <a:xfrm>
            <a:off x="178753" y="2990850"/>
            <a:ext cx="3727450" cy="212280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10000"/>
              </a:lnSpc>
              <a:spcBef>
                <a:spcPts val="0"/>
              </a:spcBef>
              <a:spcAft>
                <a:spcPts val="0"/>
              </a:spcAft>
              <a:buClrTx/>
              <a:buSzTx/>
              <a:buFontTx/>
              <a:buNone/>
              <a:defRPr/>
            </a:pPr>
            <a:r>
              <a:rPr lang="zh-CN" sz="3000" spc="300" dirty="0">
                <a:gradFill>
                  <a:gsLst>
                    <a:gs pos="0">
                      <a:srgbClr val="E30000"/>
                    </a:gs>
                    <a:gs pos="100000">
                      <a:srgbClr val="760303"/>
                    </a:gs>
                  </a:gsLst>
                  <a:lin ang="5400000" scaled="0"/>
                </a:gradFill>
                <a:effectLst>
                  <a:reflection blurRad="6350" stA="55000" endA="300" endPos="45500" dir="5400000" sy="-100000" algn="bl" rotWithShape="0"/>
                </a:effectLst>
                <a:sym typeface="+mn-lt"/>
              </a:rPr>
              <a:t>五、</a:t>
            </a:r>
            <a:r>
              <a:rPr sz="3000" spc="300" dirty="0">
                <a:gradFill>
                  <a:gsLst>
                    <a:gs pos="0">
                      <a:srgbClr val="E30000"/>
                    </a:gs>
                    <a:gs pos="100000">
                      <a:srgbClr val="760303"/>
                    </a:gs>
                  </a:gsLst>
                  <a:lin ang="5400000" scaled="0"/>
                </a:gradFill>
                <a:effectLst>
                  <a:reflection blurRad="6350" stA="55000" endA="300" endPos="45500" dir="5400000" sy="-100000" algn="bl" rotWithShape="0"/>
                </a:effectLst>
                <a:sym typeface="+mn-lt"/>
              </a:rPr>
              <a:t>一刻不停全面从严治党，以高质量党建引领高质量发展 </a:t>
            </a:r>
            <a:endParaRPr sz="3000" spc="300" dirty="0">
              <a:gradFill>
                <a:gsLst>
                  <a:gs pos="0">
                    <a:srgbClr val="E30000"/>
                  </a:gs>
                  <a:gs pos="100000">
                    <a:srgbClr val="760303"/>
                  </a:gs>
                </a:gsLst>
                <a:lin ang="5400000" scaled="0"/>
              </a:gradFill>
              <a:effectLst>
                <a:reflection blurRad="6350" stA="55000" endA="300" endPos="45500" dir="5400000" sy="-100000" algn="bl" rotWithShape="0"/>
              </a:effectLst>
              <a:sym typeface="+mn-lt"/>
            </a:endParaRPr>
          </a:p>
        </p:txBody>
      </p:sp>
      <p:grpSp>
        <p:nvGrpSpPr>
          <p:cNvPr id="41" name="组合 40"/>
          <p:cNvGrpSpPr/>
          <p:nvPr/>
        </p:nvGrpSpPr>
        <p:grpSpPr>
          <a:xfrm>
            <a:off x="4091623" y="2052320"/>
            <a:ext cx="689610" cy="689610"/>
            <a:chOff x="8834" y="4758"/>
            <a:chExt cx="1576" cy="1576"/>
          </a:xfrm>
        </p:grpSpPr>
        <p:sp>
          <p:nvSpPr>
            <p:cNvPr id="14" name="椭圆 13"/>
            <p:cNvSpPr/>
            <p:nvPr/>
          </p:nvSpPr>
          <p:spPr>
            <a:xfrm>
              <a:off x="8834" y="4758"/>
              <a:ext cx="1576" cy="1576"/>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Impact" panose="020B0806030902050204" pitchFamily="34" charset="0"/>
                <a:ea typeface="微软雅黑" panose="020B0503020204020204" pitchFamily="34" charset="-122"/>
                <a:cs typeface="+mn-ea"/>
                <a:sym typeface="+mn-lt"/>
              </a:endParaRP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2" y="5119"/>
              <a:ext cx="860" cy="854"/>
            </a:xfrm>
            <a:prstGeom prst="rect">
              <a:avLst/>
            </a:prstGeom>
          </p:spPr>
        </p:pic>
      </p:grpSp>
      <p:sp>
        <p:nvSpPr>
          <p:cNvPr id="12" name="矩形 11"/>
          <p:cNvSpPr/>
          <p:nvPr>
            <p:custDataLst>
              <p:tags r:id="rId4"/>
            </p:custDataLst>
          </p:nvPr>
        </p:nvSpPr>
        <p:spPr>
          <a:xfrm>
            <a:off x="4438651" y="3836035"/>
            <a:ext cx="6161405" cy="612000"/>
          </a:xfrm>
          <a:prstGeom prst="rect">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5" name="TextBox 20"/>
          <p:cNvSpPr txBox="1"/>
          <p:nvPr>
            <p:custDataLst>
              <p:tags r:id="rId5"/>
            </p:custDataLst>
          </p:nvPr>
        </p:nvSpPr>
        <p:spPr>
          <a:xfrm>
            <a:off x="5144771" y="3924935"/>
            <a:ext cx="4982210" cy="47561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ts val="3000"/>
              </a:lnSpc>
              <a:spcBef>
                <a:spcPts val="0"/>
              </a:spcBef>
              <a:spcAft>
                <a:spcPts val="0"/>
              </a:spcAft>
              <a:buClrTx/>
              <a:buSzTx/>
              <a:buFontTx/>
              <a:buNone/>
              <a:defRPr/>
            </a:pPr>
            <a:r>
              <a:rPr lang="zh-CN" altLang="en-US" sz="2200" b="0" noProof="0" dirty="0">
                <a:ln>
                  <a:noFill/>
                </a:ln>
                <a:effectLst/>
                <a:uLnTx/>
                <a:uFillTx/>
                <a:latin typeface="黑体" panose="02010609060101010101" charset="-122"/>
                <a:ea typeface="黑体" panose="02010609060101010101" charset="-122"/>
                <a:cs typeface="+mn-ea"/>
                <a:sym typeface="+mn-lt"/>
              </a:rPr>
              <a:t>增强基层党组织政治功能和组织功能</a:t>
            </a:r>
            <a:endParaRPr lang="zh-CN" altLang="en-US" sz="2200" b="0" noProof="0" dirty="0">
              <a:ln>
                <a:noFill/>
              </a:ln>
              <a:effectLst/>
              <a:uLnTx/>
              <a:uFillTx/>
              <a:latin typeface="黑体" panose="02010609060101010101" charset="-122"/>
              <a:ea typeface="黑体" panose="02010609060101010101" charset="-122"/>
              <a:cs typeface="+mn-ea"/>
              <a:sym typeface="+mn-lt"/>
            </a:endParaRPr>
          </a:p>
        </p:txBody>
      </p:sp>
      <p:sp>
        <p:nvSpPr>
          <p:cNvPr id="16" name="矩形 15"/>
          <p:cNvSpPr/>
          <p:nvPr>
            <p:custDataLst>
              <p:tags r:id="rId6"/>
            </p:custDataLst>
          </p:nvPr>
        </p:nvSpPr>
        <p:spPr>
          <a:xfrm>
            <a:off x="4426586" y="4704715"/>
            <a:ext cx="6161405" cy="612000"/>
          </a:xfrm>
          <a:prstGeom prst="rect">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TextBox 20"/>
          <p:cNvSpPr txBox="1"/>
          <p:nvPr>
            <p:custDataLst>
              <p:tags r:id="rId7"/>
            </p:custDataLst>
          </p:nvPr>
        </p:nvSpPr>
        <p:spPr>
          <a:xfrm>
            <a:off x="5144771" y="4793615"/>
            <a:ext cx="4982210" cy="475615"/>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ts val="3000"/>
              </a:lnSpc>
              <a:spcBef>
                <a:spcPts val="0"/>
              </a:spcBef>
              <a:spcAft>
                <a:spcPts val="0"/>
              </a:spcAft>
              <a:buClrTx/>
              <a:buSzTx/>
              <a:buFontTx/>
              <a:buNone/>
              <a:defRPr/>
            </a:pPr>
            <a:r>
              <a:rPr lang="zh-CN" altLang="en-US" sz="2200" b="0" noProof="0" dirty="0">
                <a:ln>
                  <a:noFill/>
                </a:ln>
                <a:effectLst/>
                <a:uLnTx/>
                <a:uFillTx/>
                <a:latin typeface="黑体" panose="02010609060101010101" charset="-122"/>
                <a:ea typeface="黑体" panose="02010609060101010101" charset="-122"/>
                <a:cs typeface="+mn-ea"/>
                <a:sym typeface="+mn-lt"/>
              </a:rPr>
              <a:t>以严的基调强化正风肃纪反腐</a:t>
            </a:r>
            <a:endParaRPr lang="zh-CN" altLang="en-US" sz="2200" b="0" noProof="0" dirty="0">
              <a:ln>
                <a:noFill/>
              </a:ln>
              <a:effectLst/>
              <a:uLnTx/>
              <a:uFillTx/>
              <a:latin typeface="黑体" panose="02010609060101010101" charset="-122"/>
              <a:ea typeface="黑体" panose="02010609060101010101" charset="-122"/>
              <a:cs typeface="+mn-ea"/>
              <a:sym typeface="+mn-lt"/>
            </a:endParaRPr>
          </a:p>
        </p:txBody>
      </p:sp>
      <p:grpSp>
        <p:nvGrpSpPr>
          <p:cNvPr id="23" name="组合 22"/>
          <p:cNvGrpSpPr/>
          <p:nvPr/>
        </p:nvGrpSpPr>
        <p:grpSpPr>
          <a:xfrm>
            <a:off x="4096703" y="4622800"/>
            <a:ext cx="781050" cy="781050"/>
            <a:chOff x="7412" y="7280"/>
            <a:chExt cx="1230" cy="1230"/>
          </a:xfrm>
        </p:grpSpPr>
        <p:sp>
          <p:nvSpPr>
            <p:cNvPr id="9" name="椭圆 8"/>
            <p:cNvSpPr/>
            <p:nvPr>
              <p:custDataLst>
                <p:tags r:id="rId8"/>
              </p:custDataLst>
            </p:nvPr>
          </p:nvSpPr>
          <p:spPr>
            <a:xfrm>
              <a:off x="7412" y="7280"/>
              <a:ext cx="1231" cy="1231"/>
            </a:xfrm>
            <a:prstGeom prst="ellipse">
              <a:avLst/>
            </a:prstGeom>
            <a:solidFill>
              <a:srgbClr val="C00000"/>
            </a:solidFill>
            <a:ln w="6350" cap="flat" cmpd="sng" algn="ctr">
              <a:solidFill>
                <a:srgbClr val="FFCC00"/>
              </a:solid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Impact" panose="020B0806030902050204" pitchFamily="34" charset="0"/>
                <a:ea typeface="微软雅黑" panose="020B0503020204020204" pitchFamily="34" charset="-122"/>
                <a:cs typeface="+mn-ea"/>
                <a:sym typeface="+mn-lt"/>
              </a:endParaRPr>
            </a:p>
          </p:txBody>
        </p:sp>
        <p:pic>
          <p:nvPicPr>
            <p:cNvPr id="19" name="图片 18"/>
            <p:cNvPicPr>
              <a:picLocks noChangeAspect="1"/>
            </p:cNvPicPr>
            <p:nvPr>
              <p:custDataLst>
                <p:tags r:id="rId9"/>
              </p:custDataLst>
            </p:nvPr>
          </p:nvPicPr>
          <p:blipFill>
            <a:blip r:embed="rId10"/>
            <a:stretch>
              <a:fillRect/>
            </a:stretch>
          </p:blipFill>
          <p:spPr>
            <a:xfrm>
              <a:off x="7736" y="7562"/>
              <a:ext cx="608" cy="733"/>
            </a:xfrm>
            <a:prstGeom prst="rect">
              <a:avLst/>
            </a:prstGeom>
          </p:spPr>
        </p:pic>
      </p:grpSp>
      <p:grpSp>
        <p:nvGrpSpPr>
          <p:cNvPr id="22" name="组合 21"/>
          <p:cNvGrpSpPr/>
          <p:nvPr/>
        </p:nvGrpSpPr>
        <p:grpSpPr>
          <a:xfrm>
            <a:off x="4096068" y="3772535"/>
            <a:ext cx="781050" cy="781050"/>
            <a:chOff x="7411" y="5941"/>
            <a:chExt cx="1230" cy="1230"/>
          </a:xfrm>
        </p:grpSpPr>
        <p:sp>
          <p:nvSpPr>
            <p:cNvPr id="6" name="椭圆 5"/>
            <p:cNvSpPr/>
            <p:nvPr>
              <p:custDataLst>
                <p:tags r:id="rId11"/>
              </p:custDataLst>
            </p:nvPr>
          </p:nvSpPr>
          <p:spPr>
            <a:xfrm>
              <a:off x="7411" y="5941"/>
              <a:ext cx="1231" cy="1231"/>
            </a:xfrm>
            <a:prstGeom prst="ellipse">
              <a:avLst/>
            </a:prstGeom>
            <a:solidFill>
              <a:srgbClr val="C00000"/>
            </a:solidFill>
            <a:ln w="6350" cap="flat" cmpd="sng" algn="ctr">
              <a:solidFill>
                <a:srgbClr val="FFCC00"/>
              </a:solidFill>
              <a:prstDash val="solid"/>
            </a:ln>
            <a:effectLst/>
          </p:spPr>
          <p:txBody>
            <a:bodyPr rtlCol="0" anchor="ctr"/>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Impact" panose="020B0806030902050204" pitchFamily="34" charset="0"/>
                <a:ea typeface="微软雅黑" panose="020B0503020204020204" pitchFamily="34" charset="-122"/>
                <a:cs typeface="+mn-ea"/>
                <a:sym typeface="+mn-lt"/>
              </a:endParaRPr>
            </a:p>
          </p:txBody>
        </p:sp>
        <p:pic>
          <p:nvPicPr>
            <p:cNvPr id="21" name="图片 20"/>
            <p:cNvPicPr>
              <a:picLocks noChangeAspect="1"/>
            </p:cNvPicPr>
            <p:nvPr>
              <p:custDataLst>
                <p:tags r:id="rId12"/>
              </p:custDataLst>
            </p:nvPr>
          </p:nvPicPr>
          <p:blipFill>
            <a:blip r:embed="rId13"/>
            <a:stretch>
              <a:fillRect/>
            </a:stretch>
          </p:blipFill>
          <p:spPr>
            <a:xfrm>
              <a:off x="7651" y="6185"/>
              <a:ext cx="727" cy="714"/>
            </a:xfrm>
            <a:prstGeom prst="rect">
              <a:avLst/>
            </a:prstGeom>
          </p:spPr>
        </p:pic>
      </p:grpSp>
    </p:spTree>
  </p:cSld>
  <p:clrMapOvr>
    <a:masterClrMapping/>
  </p:clrMapOvr>
  <p:transition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wipe(down)">
                                      <p:cBhvr>
                                        <p:cTn id="13" dur="500"/>
                                        <p:tgtEl>
                                          <p:spTgt spid="8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3" presetClass="entr" presetSubtype="288"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strVal val="4/3*#ppt_w"/>
                                          </p:val>
                                        </p:tav>
                                        <p:tav tm="100000">
                                          <p:val>
                                            <p:strVal val="#ppt_w"/>
                                          </p:val>
                                        </p:tav>
                                      </p:tavLst>
                                    </p:anim>
                                    <p:anim calcmode="lin" valueType="num">
                                      <p:cBhvr>
                                        <p:cTn id="24" dur="500" fill="hold"/>
                                        <p:tgtEl>
                                          <p:spTgt spid="77"/>
                                        </p:tgtEl>
                                        <p:attrNameLst>
                                          <p:attrName>ppt_h</p:attrName>
                                        </p:attrNameLst>
                                      </p:cBhvr>
                                      <p:tavLst>
                                        <p:tav tm="0">
                                          <p:val>
                                            <p:strVal val="4/3*#ppt_h"/>
                                          </p:val>
                                        </p:tav>
                                        <p:tav tm="100000">
                                          <p:val>
                                            <p:strVal val="#ppt_h"/>
                                          </p:val>
                                        </p:tav>
                                      </p:tavLst>
                                    </p:anim>
                                  </p:childTnLst>
                                </p:cTn>
                              </p:par>
                              <p:par>
                                <p:cTn id="25" presetID="21" presetClass="entr" presetSubtype="1" fill="hold" grpId="0" nodeType="withEffect">
                                  <p:stCondLst>
                                    <p:cond delay="100"/>
                                  </p:stCondLst>
                                  <p:childTnLst>
                                    <p:set>
                                      <p:cBhvr>
                                        <p:cTn id="26" dur="300" fill="hold">
                                          <p:stCondLst>
                                            <p:cond delay="0"/>
                                          </p:stCondLst>
                                        </p:cTn>
                                        <p:tgtEl>
                                          <p:spTgt spid="3"/>
                                        </p:tgtEl>
                                        <p:attrNameLst>
                                          <p:attrName>style.visibility</p:attrName>
                                        </p:attrNameLst>
                                      </p:cBhvr>
                                      <p:to>
                                        <p:strVal val="visible"/>
                                      </p:to>
                                    </p:set>
                                    <p:animEffect transition="in" filter="wheel(1)">
                                      <p:cBhvr>
                                        <p:cTn id="27" dur="300"/>
                                        <p:tgtEl>
                                          <p:spTgt spid="3"/>
                                        </p:tgtEl>
                                      </p:cBhvr>
                                    </p:animEffect>
                                  </p:childTnLst>
                                </p:cTn>
                              </p:par>
                              <p:par>
                                <p:cTn id="28" presetID="22" presetClass="entr" presetSubtype="4" fill="hold" grpId="0" nodeType="withEffect">
                                  <p:stCondLst>
                                    <p:cond delay="100"/>
                                  </p:stCondLst>
                                  <p:childTnLst>
                                    <p:set>
                                      <p:cBhvr>
                                        <p:cTn id="29" dur="300" fill="hold">
                                          <p:stCondLst>
                                            <p:cond delay="0"/>
                                          </p:stCondLst>
                                        </p:cTn>
                                        <p:tgtEl>
                                          <p:spTgt spid="4"/>
                                        </p:tgtEl>
                                        <p:attrNameLst>
                                          <p:attrName>style.visibility</p:attrName>
                                        </p:attrNameLst>
                                      </p:cBhvr>
                                      <p:to>
                                        <p:strVal val="visible"/>
                                      </p:to>
                                    </p:set>
                                    <p:animEffect transition="in" filter="wipe(down)">
                                      <p:cBhvr>
                                        <p:cTn id="30" dur="300"/>
                                        <p:tgtEl>
                                          <p:spTgt spid="4"/>
                                        </p:tgtEl>
                                      </p:cBhvr>
                                    </p:animEffect>
                                  </p:childTnLst>
                                </p:cTn>
                              </p:par>
                              <p:par>
                                <p:cTn id="31" presetID="23" presetClass="entr" presetSubtype="288" fill="hold" nodeType="withEffect">
                                  <p:stCondLst>
                                    <p:cond delay="200"/>
                                  </p:stCondLst>
                                  <p:childTnLst>
                                    <p:set>
                                      <p:cBhvr>
                                        <p:cTn id="32" dur="300" fill="hold">
                                          <p:stCondLst>
                                            <p:cond delay="0"/>
                                          </p:stCondLst>
                                        </p:cTn>
                                        <p:tgtEl>
                                          <p:spTgt spid="41"/>
                                        </p:tgtEl>
                                        <p:attrNameLst>
                                          <p:attrName>style.visibility</p:attrName>
                                        </p:attrNameLst>
                                      </p:cBhvr>
                                      <p:to>
                                        <p:strVal val="visible"/>
                                      </p:to>
                                    </p:set>
                                    <p:anim calcmode="lin" valueType="num">
                                      <p:cBhvr>
                                        <p:cTn id="33" dur="300" fill="hold"/>
                                        <p:tgtEl>
                                          <p:spTgt spid="41"/>
                                        </p:tgtEl>
                                        <p:attrNameLst>
                                          <p:attrName>ppt_w</p:attrName>
                                        </p:attrNameLst>
                                      </p:cBhvr>
                                      <p:tavLst>
                                        <p:tav tm="0">
                                          <p:val>
                                            <p:strVal val="4/3*#ppt_w"/>
                                          </p:val>
                                        </p:tav>
                                        <p:tav tm="100000">
                                          <p:val>
                                            <p:strVal val="#ppt_w"/>
                                          </p:val>
                                        </p:tav>
                                      </p:tavLst>
                                    </p:anim>
                                    <p:anim calcmode="lin" valueType="num">
                                      <p:cBhvr>
                                        <p:cTn id="34" dur="300" fill="hold"/>
                                        <p:tgtEl>
                                          <p:spTgt spid="41"/>
                                        </p:tgtEl>
                                        <p:attrNameLst>
                                          <p:attrName>ppt_h</p:attrName>
                                        </p:attrNameLst>
                                      </p:cBhvr>
                                      <p:tavLst>
                                        <p:tav tm="0">
                                          <p:val>
                                            <p:strVal val="4/3*#ppt_h"/>
                                          </p:val>
                                        </p:tav>
                                        <p:tav tm="100000">
                                          <p:val>
                                            <p:strVal val="#ppt_h"/>
                                          </p:val>
                                        </p:tav>
                                      </p:tavLst>
                                    </p:anim>
                                  </p:childTnLst>
                                </p:cTn>
                              </p:par>
                              <p:par>
                                <p:cTn id="35" presetID="21" presetClass="entr" presetSubtype="1" fill="hold" grpId="0" nodeType="withEffect">
                                  <p:stCondLst>
                                    <p:cond delay="200"/>
                                  </p:stCondLst>
                                  <p:childTnLst>
                                    <p:set>
                                      <p:cBhvr>
                                        <p:cTn id="36" dur="300" fill="hold">
                                          <p:stCondLst>
                                            <p:cond delay="0"/>
                                          </p:stCondLst>
                                        </p:cTn>
                                        <p:tgtEl>
                                          <p:spTgt spid="49"/>
                                        </p:tgtEl>
                                        <p:attrNameLst>
                                          <p:attrName>style.visibility</p:attrName>
                                        </p:attrNameLst>
                                      </p:cBhvr>
                                      <p:to>
                                        <p:strVal val="visible"/>
                                      </p:to>
                                    </p:set>
                                    <p:animEffect transition="in" filter="wheel(1)">
                                      <p:cBhvr>
                                        <p:cTn id="37" dur="300"/>
                                        <p:tgtEl>
                                          <p:spTgt spid="49"/>
                                        </p:tgtEl>
                                      </p:cBhvr>
                                    </p:animEffect>
                                  </p:childTnLst>
                                </p:cTn>
                              </p:par>
                              <p:par>
                                <p:cTn id="38" presetID="22" presetClass="entr" presetSubtype="4" fill="hold" grpId="0" nodeType="withEffect">
                                  <p:stCondLst>
                                    <p:cond delay="300"/>
                                  </p:stCondLst>
                                  <p:childTnLst>
                                    <p:set>
                                      <p:cBhvr>
                                        <p:cTn id="39" dur="300" fill="hold">
                                          <p:stCondLst>
                                            <p:cond delay="0"/>
                                          </p:stCondLst>
                                        </p:cTn>
                                        <p:tgtEl>
                                          <p:spTgt spid="50"/>
                                        </p:tgtEl>
                                        <p:attrNameLst>
                                          <p:attrName>style.visibility</p:attrName>
                                        </p:attrNameLst>
                                      </p:cBhvr>
                                      <p:to>
                                        <p:strVal val="visible"/>
                                      </p:to>
                                    </p:set>
                                    <p:animEffect transition="in" filter="wipe(down)">
                                      <p:cBhvr>
                                        <p:cTn id="40" dur="300"/>
                                        <p:tgtEl>
                                          <p:spTgt spid="50"/>
                                        </p:tgtEl>
                                      </p:cBhvr>
                                    </p:animEffect>
                                  </p:childTnLst>
                                </p:cTn>
                              </p:par>
                              <p:par>
                                <p:cTn id="41" presetID="23" presetClass="entr" presetSubtype="288" fill="hold" nodeType="withEffect">
                                  <p:stCondLst>
                                    <p:cond delay="300"/>
                                  </p:stCondLst>
                                  <p:childTnLst>
                                    <p:set>
                                      <p:cBhvr>
                                        <p:cTn id="42" dur="300" fill="hold">
                                          <p:stCondLst>
                                            <p:cond delay="0"/>
                                          </p:stCondLst>
                                        </p:cTn>
                                        <p:tgtEl>
                                          <p:spTgt spid="86"/>
                                        </p:tgtEl>
                                        <p:attrNameLst>
                                          <p:attrName>style.visibility</p:attrName>
                                        </p:attrNameLst>
                                      </p:cBhvr>
                                      <p:to>
                                        <p:strVal val="visible"/>
                                      </p:to>
                                    </p:set>
                                    <p:anim calcmode="lin" valueType="num">
                                      <p:cBhvr>
                                        <p:cTn id="43" dur="300" fill="hold"/>
                                        <p:tgtEl>
                                          <p:spTgt spid="86"/>
                                        </p:tgtEl>
                                        <p:attrNameLst>
                                          <p:attrName>ppt_w</p:attrName>
                                        </p:attrNameLst>
                                      </p:cBhvr>
                                      <p:tavLst>
                                        <p:tav tm="0">
                                          <p:val>
                                            <p:strVal val="4/3*#ppt_w"/>
                                          </p:val>
                                        </p:tav>
                                        <p:tav tm="100000">
                                          <p:val>
                                            <p:strVal val="#ppt_w"/>
                                          </p:val>
                                        </p:tav>
                                      </p:tavLst>
                                    </p:anim>
                                    <p:anim calcmode="lin" valueType="num">
                                      <p:cBhvr>
                                        <p:cTn id="44" dur="300" fill="hold"/>
                                        <p:tgtEl>
                                          <p:spTgt spid="86"/>
                                        </p:tgtEl>
                                        <p:attrNameLst>
                                          <p:attrName>ppt_h</p:attrName>
                                        </p:attrNameLst>
                                      </p:cBhvr>
                                      <p:tavLst>
                                        <p:tav tm="0">
                                          <p:val>
                                            <p:strVal val="4/3*#ppt_h"/>
                                          </p:val>
                                        </p:tav>
                                        <p:tav tm="100000">
                                          <p:val>
                                            <p:strVal val="#ppt_h"/>
                                          </p:val>
                                        </p:tav>
                                      </p:tavLst>
                                    </p:anim>
                                  </p:childTnLst>
                                </p:cTn>
                              </p:par>
                              <p:par>
                                <p:cTn id="45" presetID="21" presetClass="entr" presetSubtype="1" fill="hold" grpId="0" nodeType="withEffect">
                                  <p:stCondLst>
                                    <p:cond delay="400"/>
                                  </p:stCondLst>
                                  <p:childTnLst>
                                    <p:set>
                                      <p:cBhvr>
                                        <p:cTn id="46" dur="300" fill="hold">
                                          <p:stCondLst>
                                            <p:cond delay="0"/>
                                          </p:stCondLst>
                                        </p:cTn>
                                        <p:tgtEl>
                                          <p:spTgt spid="67"/>
                                        </p:tgtEl>
                                        <p:attrNameLst>
                                          <p:attrName>style.visibility</p:attrName>
                                        </p:attrNameLst>
                                      </p:cBhvr>
                                      <p:to>
                                        <p:strVal val="visible"/>
                                      </p:to>
                                    </p:set>
                                    <p:animEffect transition="in" filter="wheel(1)">
                                      <p:cBhvr>
                                        <p:cTn id="47" dur="300"/>
                                        <p:tgtEl>
                                          <p:spTgt spid="67"/>
                                        </p:tgtEl>
                                      </p:cBhvr>
                                    </p:animEffect>
                                  </p:childTnLst>
                                </p:cTn>
                              </p:par>
                              <p:par>
                                <p:cTn id="48" presetID="22" presetClass="entr" presetSubtype="4" fill="hold" grpId="0" nodeType="withEffect">
                                  <p:stCondLst>
                                    <p:cond delay="400"/>
                                  </p:stCondLst>
                                  <p:childTnLst>
                                    <p:set>
                                      <p:cBhvr>
                                        <p:cTn id="49" dur="300" fill="hold">
                                          <p:stCondLst>
                                            <p:cond delay="0"/>
                                          </p:stCondLst>
                                        </p:cTn>
                                        <p:tgtEl>
                                          <p:spTgt spid="68"/>
                                        </p:tgtEl>
                                        <p:attrNameLst>
                                          <p:attrName>style.visibility</p:attrName>
                                        </p:attrNameLst>
                                      </p:cBhvr>
                                      <p:to>
                                        <p:strVal val="visible"/>
                                      </p:to>
                                    </p:set>
                                    <p:animEffect transition="in" filter="wipe(down)">
                                      <p:cBhvr>
                                        <p:cTn id="50" dur="300"/>
                                        <p:tgtEl>
                                          <p:spTgt spid="68"/>
                                        </p:tgtEl>
                                      </p:cBhvr>
                                    </p:animEffect>
                                  </p:childTnLst>
                                </p:cTn>
                              </p:par>
                              <p:par>
                                <p:cTn id="51" presetID="23" presetClass="entr" presetSubtype="288" fill="hold" nodeType="withEffect">
                                  <p:stCondLst>
                                    <p:cond delay="500"/>
                                  </p:stCondLst>
                                  <p:childTnLst>
                                    <p:set>
                                      <p:cBhvr>
                                        <p:cTn id="52" dur="300" fill="hold">
                                          <p:stCondLst>
                                            <p:cond delay="0"/>
                                          </p:stCondLst>
                                        </p:cTn>
                                        <p:tgtEl>
                                          <p:spTgt spid="22"/>
                                        </p:tgtEl>
                                        <p:attrNameLst>
                                          <p:attrName>style.visibility</p:attrName>
                                        </p:attrNameLst>
                                      </p:cBhvr>
                                      <p:to>
                                        <p:strVal val="visible"/>
                                      </p:to>
                                    </p:set>
                                    <p:anim calcmode="lin" valueType="num">
                                      <p:cBhvr>
                                        <p:cTn id="53" dur="300" fill="hold"/>
                                        <p:tgtEl>
                                          <p:spTgt spid="22"/>
                                        </p:tgtEl>
                                        <p:attrNameLst>
                                          <p:attrName>ppt_w</p:attrName>
                                        </p:attrNameLst>
                                      </p:cBhvr>
                                      <p:tavLst>
                                        <p:tav tm="0">
                                          <p:val>
                                            <p:strVal val="4/3*#ppt_w"/>
                                          </p:val>
                                        </p:tav>
                                        <p:tav tm="100000">
                                          <p:val>
                                            <p:strVal val="#ppt_w"/>
                                          </p:val>
                                        </p:tav>
                                      </p:tavLst>
                                    </p:anim>
                                    <p:anim calcmode="lin" valueType="num">
                                      <p:cBhvr>
                                        <p:cTn id="54" dur="300" fill="hold"/>
                                        <p:tgtEl>
                                          <p:spTgt spid="22"/>
                                        </p:tgtEl>
                                        <p:attrNameLst>
                                          <p:attrName>ppt_h</p:attrName>
                                        </p:attrNameLst>
                                      </p:cBhvr>
                                      <p:tavLst>
                                        <p:tav tm="0">
                                          <p:val>
                                            <p:strVal val="4/3*#ppt_h"/>
                                          </p:val>
                                        </p:tav>
                                        <p:tav tm="100000">
                                          <p:val>
                                            <p:strVal val="#ppt_h"/>
                                          </p:val>
                                        </p:tav>
                                      </p:tavLst>
                                    </p:anim>
                                  </p:childTnLst>
                                </p:cTn>
                              </p:par>
                              <p:par>
                                <p:cTn id="55" presetID="21" presetClass="entr" presetSubtype="1" fill="hold" grpId="0" nodeType="withEffect">
                                  <p:stCondLst>
                                    <p:cond delay="500"/>
                                  </p:stCondLst>
                                  <p:childTnLst>
                                    <p:set>
                                      <p:cBhvr>
                                        <p:cTn id="56" dur="300" fill="hold">
                                          <p:stCondLst>
                                            <p:cond delay="0"/>
                                          </p:stCondLst>
                                        </p:cTn>
                                        <p:tgtEl>
                                          <p:spTgt spid="12"/>
                                        </p:tgtEl>
                                        <p:attrNameLst>
                                          <p:attrName>style.visibility</p:attrName>
                                        </p:attrNameLst>
                                      </p:cBhvr>
                                      <p:to>
                                        <p:strVal val="visible"/>
                                      </p:to>
                                    </p:set>
                                    <p:animEffect transition="in" filter="wheel(1)">
                                      <p:cBhvr>
                                        <p:cTn id="57" dur="300"/>
                                        <p:tgtEl>
                                          <p:spTgt spid="12"/>
                                        </p:tgtEl>
                                      </p:cBhvr>
                                    </p:animEffect>
                                  </p:childTnLst>
                                </p:cTn>
                              </p:par>
                              <p:par>
                                <p:cTn id="58" presetID="22" presetClass="entr" presetSubtype="4" fill="hold" grpId="0" nodeType="withEffect">
                                  <p:stCondLst>
                                    <p:cond delay="600"/>
                                  </p:stCondLst>
                                  <p:childTnLst>
                                    <p:set>
                                      <p:cBhvr>
                                        <p:cTn id="59" dur="300" fill="hold">
                                          <p:stCondLst>
                                            <p:cond delay="0"/>
                                          </p:stCondLst>
                                        </p:cTn>
                                        <p:tgtEl>
                                          <p:spTgt spid="15"/>
                                        </p:tgtEl>
                                        <p:attrNameLst>
                                          <p:attrName>style.visibility</p:attrName>
                                        </p:attrNameLst>
                                      </p:cBhvr>
                                      <p:to>
                                        <p:strVal val="visible"/>
                                      </p:to>
                                    </p:set>
                                    <p:animEffect transition="in" filter="wipe(down)">
                                      <p:cBhvr>
                                        <p:cTn id="60" dur="300"/>
                                        <p:tgtEl>
                                          <p:spTgt spid="15"/>
                                        </p:tgtEl>
                                      </p:cBhvr>
                                    </p:animEffect>
                                  </p:childTnLst>
                                </p:cTn>
                              </p:par>
                              <p:par>
                                <p:cTn id="61" presetID="23" presetClass="entr" presetSubtype="288" fill="hold" nodeType="withEffect">
                                  <p:stCondLst>
                                    <p:cond delay="600"/>
                                  </p:stCondLst>
                                  <p:childTnLst>
                                    <p:set>
                                      <p:cBhvr>
                                        <p:cTn id="62" dur="300" fill="hold">
                                          <p:stCondLst>
                                            <p:cond delay="0"/>
                                          </p:stCondLst>
                                        </p:cTn>
                                        <p:tgtEl>
                                          <p:spTgt spid="23"/>
                                        </p:tgtEl>
                                        <p:attrNameLst>
                                          <p:attrName>style.visibility</p:attrName>
                                        </p:attrNameLst>
                                      </p:cBhvr>
                                      <p:to>
                                        <p:strVal val="visible"/>
                                      </p:to>
                                    </p:set>
                                    <p:anim calcmode="lin" valueType="num">
                                      <p:cBhvr>
                                        <p:cTn id="63" dur="300" fill="hold"/>
                                        <p:tgtEl>
                                          <p:spTgt spid="23"/>
                                        </p:tgtEl>
                                        <p:attrNameLst>
                                          <p:attrName>ppt_w</p:attrName>
                                        </p:attrNameLst>
                                      </p:cBhvr>
                                      <p:tavLst>
                                        <p:tav tm="0">
                                          <p:val>
                                            <p:strVal val="4/3*#ppt_w"/>
                                          </p:val>
                                        </p:tav>
                                        <p:tav tm="100000">
                                          <p:val>
                                            <p:strVal val="#ppt_w"/>
                                          </p:val>
                                        </p:tav>
                                      </p:tavLst>
                                    </p:anim>
                                    <p:anim calcmode="lin" valueType="num">
                                      <p:cBhvr>
                                        <p:cTn id="64" dur="300" fill="hold"/>
                                        <p:tgtEl>
                                          <p:spTgt spid="23"/>
                                        </p:tgtEl>
                                        <p:attrNameLst>
                                          <p:attrName>ppt_h</p:attrName>
                                        </p:attrNameLst>
                                      </p:cBhvr>
                                      <p:tavLst>
                                        <p:tav tm="0">
                                          <p:val>
                                            <p:strVal val="4/3*#ppt_h"/>
                                          </p:val>
                                        </p:tav>
                                        <p:tav tm="100000">
                                          <p:val>
                                            <p:strVal val="#ppt_h"/>
                                          </p:val>
                                        </p:tav>
                                      </p:tavLst>
                                    </p:anim>
                                  </p:childTnLst>
                                </p:cTn>
                              </p:par>
                              <p:par>
                                <p:cTn id="65" presetID="21" presetClass="entr" presetSubtype="1" fill="hold" grpId="0" nodeType="withEffect">
                                  <p:stCondLst>
                                    <p:cond delay="700"/>
                                  </p:stCondLst>
                                  <p:childTnLst>
                                    <p:set>
                                      <p:cBhvr>
                                        <p:cTn id="66" dur="300" fill="hold">
                                          <p:stCondLst>
                                            <p:cond delay="0"/>
                                          </p:stCondLst>
                                        </p:cTn>
                                        <p:tgtEl>
                                          <p:spTgt spid="16"/>
                                        </p:tgtEl>
                                        <p:attrNameLst>
                                          <p:attrName>style.visibility</p:attrName>
                                        </p:attrNameLst>
                                      </p:cBhvr>
                                      <p:to>
                                        <p:strVal val="visible"/>
                                      </p:to>
                                    </p:set>
                                    <p:animEffect transition="in" filter="wheel(1)">
                                      <p:cBhvr>
                                        <p:cTn id="67" dur="300"/>
                                        <p:tgtEl>
                                          <p:spTgt spid="16"/>
                                        </p:tgtEl>
                                      </p:cBhvr>
                                    </p:animEffect>
                                  </p:childTnLst>
                                </p:cTn>
                              </p:par>
                              <p:par>
                                <p:cTn id="68" presetID="22" presetClass="entr" presetSubtype="4" fill="hold" grpId="0" nodeType="withEffect">
                                  <p:stCondLst>
                                    <p:cond delay="700"/>
                                  </p:stCondLst>
                                  <p:childTnLst>
                                    <p:set>
                                      <p:cBhvr>
                                        <p:cTn id="69" dur="300" fill="hold">
                                          <p:stCondLst>
                                            <p:cond delay="0"/>
                                          </p:stCondLst>
                                        </p:cTn>
                                        <p:tgtEl>
                                          <p:spTgt spid="17"/>
                                        </p:tgtEl>
                                        <p:attrNameLst>
                                          <p:attrName>style.visibility</p:attrName>
                                        </p:attrNameLst>
                                      </p:cBhvr>
                                      <p:to>
                                        <p:strVal val="visible"/>
                                      </p:to>
                                    </p:set>
                                    <p:animEffect transition="in" filter="wipe(down)">
                                      <p:cBhvr>
                                        <p:cTn id="70"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49" grpId="0" bldLvl="0" animBg="1"/>
      <p:bldP spid="50" grpId="0"/>
      <p:bldP spid="67" grpId="0" bldLvl="0" animBg="1"/>
      <p:bldP spid="68" grpId="0"/>
      <p:bldP spid="87" grpId="0" bldLvl="0" animBg="1"/>
      <p:bldP spid="88" grpId="0"/>
      <p:bldP spid="12" grpId="0" bldLvl="0" animBg="1"/>
      <p:bldP spid="15" grpId="0"/>
      <p:bldP spid="16" grpId="0" bldLvl="0" animBg="1"/>
      <p:bldP spid="17" grpId="0"/>
    </p:bldLst>
  </p:timing>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 name="KSO_WM_BEAUTIFY_FLAG" val=""/>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 name="KSO_WM_BEAUTIFY_FLAG" val=""/>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 name="KSO_WM_BEAUTIFY_FLAG" val=""/>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 name="KSO_WM_BEAUTIFY_FLAG" val=""/>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 name="KSO_WM_BEAUTIFY_FLAG" val=""/>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 name="KSO_WM_BEAUTIFY_FLAG" val=""/>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PA" val="v5.2.9"/>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PA" val="v5.2.9"/>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PA" val="v5.2.9"/>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PA" val="v5.2.9"/>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PA" val="v5.2.9"/>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PA" val="v5.2.9"/>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BEAUTIFY_FLAG" val=""/>
</p:tagLst>
</file>

<file path=ppt/tags/tag638.xml><?xml version="1.0" encoding="utf-8"?>
<p:tagLst xmlns:p="http://schemas.openxmlformats.org/presentationml/2006/main">
  <p:tag name="KSO_WM_BEAUTIFY_FLAG" val=""/>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BEAUTIFY_FLAG" val=""/>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BEAUTIFY_FLAG" val=""/>
</p:tagLst>
</file>

<file path=ppt/tags/tag659.xml><?xml version="1.0" encoding="utf-8"?>
<p:tagLst xmlns:p="http://schemas.openxmlformats.org/presentationml/2006/main">
  <p:tag name="KSO_WM_BEAUTIFY_FLAG" val=""/>
</p:tagLst>
</file>

<file path=ppt/tags/tag660.xml><?xml version="1.0" encoding="utf-8"?>
<p:tagLst xmlns:p="http://schemas.openxmlformats.org/presentationml/2006/main">
  <p:tag name="KSO_WM_BEAUTIFY_FLAG" val=""/>
</p:tagLst>
</file>

<file path=ppt/tags/tag661.xml><?xml version="1.0" encoding="utf-8"?>
<p:tagLst xmlns:p="http://schemas.openxmlformats.org/presentationml/2006/main">
  <p:tag name="KSO_WM_BEAUTIFY_FLAG" val=""/>
</p:tagLst>
</file>

<file path=ppt/tags/tag662.xml><?xml version="1.0" encoding="utf-8"?>
<p:tagLst xmlns:p="http://schemas.openxmlformats.org/presentationml/2006/main">
  <p:tag name="KSO_WM_BEAUTIFY_FLAG" val=""/>
</p:tagLst>
</file>

<file path=ppt/tags/tag663.xml><?xml version="1.0" encoding="utf-8"?>
<p:tagLst xmlns:p="http://schemas.openxmlformats.org/presentationml/2006/main">
  <p:tag name="KSO_WM_BEAUTIFY_FLAG" val=""/>
</p:tagLst>
</file>

<file path=ppt/tags/tag664.xml><?xml version="1.0" encoding="utf-8"?>
<p:tagLst xmlns:p="http://schemas.openxmlformats.org/presentationml/2006/main">
  <p:tag name="KSO_WM_BEAUTIFY_FLAG" val=""/>
</p:tagLst>
</file>

<file path=ppt/tags/tag665.xml><?xml version="1.0" encoding="utf-8"?>
<p:tagLst xmlns:p="http://schemas.openxmlformats.org/presentationml/2006/main">
  <p:tag name="KSO_WM_BEAUTIFY_FLAG" val=""/>
</p:tagLst>
</file>

<file path=ppt/tags/tag666.xml><?xml version="1.0" encoding="utf-8"?>
<p:tagLst xmlns:p="http://schemas.openxmlformats.org/presentationml/2006/main">
  <p:tag name="KSO_WM_BEAUTIFY_FLAG" val=""/>
</p:tagLst>
</file>

<file path=ppt/tags/tag667.xml><?xml version="1.0" encoding="utf-8"?>
<p:tagLst xmlns:p="http://schemas.openxmlformats.org/presentationml/2006/main">
  <p:tag name="KSO_WM_BEAUTIFY_FLAG" val=""/>
</p:tagLst>
</file>

<file path=ppt/tags/tag668.xml><?xml version="1.0" encoding="utf-8"?>
<p:tagLst xmlns:p="http://schemas.openxmlformats.org/presentationml/2006/main">
  <p:tag name="KSO_WM_BEAUTIFY_FLAG" val=""/>
</p:tagLst>
</file>

<file path=ppt/tags/tag669.xml><?xml version="1.0" encoding="utf-8"?>
<p:tagLst xmlns:p="http://schemas.openxmlformats.org/presentationml/2006/main">
  <p:tag name="KSO_WM_BEAUTIFY_FLAG" val=""/>
</p:tagLst>
</file>

<file path=ppt/tags/tag670.xml><?xml version="1.0" encoding="utf-8"?>
<p:tagLst xmlns:p="http://schemas.openxmlformats.org/presentationml/2006/main">
  <p:tag name="KSO_WM_BEAUTIFY_FLAG" val=""/>
</p:tagLst>
</file>

<file path=ppt/tags/tag671.xml><?xml version="1.0" encoding="utf-8"?>
<p:tagLst xmlns:p="http://schemas.openxmlformats.org/presentationml/2006/main">
  <p:tag name="KSO_WM_BEAUTIFY_FLAG" val=""/>
</p:tagLst>
</file>

<file path=ppt/tags/tag672.xml><?xml version="1.0" encoding="utf-8"?>
<p:tagLst xmlns:p="http://schemas.openxmlformats.org/presentationml/2006/main">
  <p:tag name="KSO_WM_BEAUTIFY_FLAG" val=""/>
</p:tagLst>
</file>

<file path=ppt/tags/tag673.xml><?xml version="1.0" encoding="utf-8"?>
<p:tagLst xmlns:p="http://schemas.openxmlformats.org/presentationml/2006/main">
  <p:tag name="KSO_WM_BEAUTIFY_FLAG" val=""/>
</p:tagLst>
</file>

<file path=ppt/tags/tag674.xml><?xml version="1.0" encoding="utf-8"?>
<p:tagLst xmlns:p="http://schemas.openxmlformats.org/presentationml/2006/main">
  <p:tag name="KSO_WM_BEAUTIFY_FLAG" val=""/>
</p:tagLst>
</file>

<file path=ppt/tags/tag675.xml><?xml version="1.0" encoding="utf-8"?>
<p:tagLst xmlns:p="http://schemas.openxmlformats.org/presentationml/2006/main">
  <p:tag name="KSO_WM_BEAUTIFY_FLAG" val=""/>
</p:tagLst>
</file>

<file path=ppt/tags/tag676.xml><?xml version="1.0" encoding="utf-8"?>
<p:tagLst xmlns:p="http://schemas.openxmlformats.org/presentationml/2006/main">
  <p:tag name="KSO_WM_BEAUTIFY_FLAG" val=""/>
</p:tagLst>
</file>

<file path=ppt/tags/tag677.xml><?xml version="1.0" encoding="utf-8"?>
<p:tagLst xmlns:p="http://schemas.openxmlformats.org/presentationml/2006/main">
  <p:tag name="KSO_WM_BEAUTIFY_FLAG" val=""/>
</p:tagLst>
</file>

<file path=ppt/theme/theme1.xml><?xml version="1.0" encoding="utf-8"?>
<a:theme xmlns:a="http://schemas.openxmlformats.org/drawingml/2006/main" name="ppt">
  <a:themeElements>
    <a:clrScheme name="自定义 2">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4">
                <a:lumMod val="75000"/>
              </a:schemeClr>
            </a:gs>
            <a:gs pos="48000">
              <a:schemeClr val="accent6">
                <a:lumMod val="50000"/>
              </a:schemeClr>
            </a:gs>
            <a:gs pos="100000">
              <a:schemeClr val="accent6">
                <a:lumMod val="90000"/>
              </a:schemeClr>
            </a:gs>
          </a:gsLst>
        </a:gradFill>
        <a:ln>
          <a:solidFill>
            <a:schemeClr val="bg2">
              <a:lumMod val="25000"/>
            </a:schemeClr>
          </a:solidFill>
        </a:ln>
      </a:spPr>
      <a:bodyPr rtlCol="0" anchor="ctr"/>
      <a:lstStyle>
        <a:defPPr algn="ctr">
          <a:defRPr dirty="0"/>
        </a:defPPr>
      </a:lstStyle>
      <a:style>
        <a:lnRef idx="1">
          <a:schemeClr val="accent3"/>
        </a:lnRef>
        <a:fillRef idx="3">
          <a:schemeClr val="accent3"/>
        </a:fillRef>
        <a:effectRef idx="2">
          <a:schemeClr val="accent3"/>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pt">
  <a:themeElements>
    <a:clrScheme name="自定义 2">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4">
                <a:lumMod val="75000"/>
              </a:schemeClr>
            </a:gs>
            <a:gs pos="48000">
              <a:schemeClr val="accent6">
                <a:lumMod val="50000"/>
              </a:schemeClr>
            </a:gs>
            <a:gs pos="100000">
              <a:schemeClr val="accent6">
                <a:lumMod val="90000"/>
              </a:schemeClr>
            </a:gs>
          </a:gsLst>
        </a:gradFill>
        <a:ln>
          <a:solidFill>
            <a:schemeClr val="bg2">
              <a:lumMod val="25000"/>
            </a:schemeClr>
          </a:solidFill>
        </a:ln>
      </a:spPr>
      <a:bodyPr rtlCol="0" anchor="ctr"/>
      <a:lstStyle>
        <a:defPPr algn="ctr">
          <a:defRPr dirty="0"/>
        </a:defPPr>
      </a:lstStyle>
      <a:style>
        <a:lnRef idx="1">
          <a:schemeClr val="accent3"/>
        </a:lnRef>
        <a:fillRef idx="3">
          <a:schemeClr val="accent3"/>
        </a:fillRef>
        <a:effectRef idx="2">
          <a:schemeClr val="accent3"/>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3469</Words>
  <Application>WPS 演示</Application>
  <PresentationFormat>宽屏</PresentationFormat>
  <Paragraphs>421</Paragraphs>
  <Slides>23</Slides>
  <Notes>9</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23</vt:i4>
      </vt:variant>
    </vt:vector>
  </HeadingPairs>
  <TitlesOfParts>
    <vt:vector size="41" baseType="lpstr">
      <vt:lpstr>Arial</vt:lpstr>
      <vt:lpstr>宋体</vt:lpstr>
      <vt:lpstr>Wingdings</vt:lpstr>
      <vt:lpstr>微软雅黑</vt:lpstr>
      <vt:lpstr>黑体</vt:lpstr>
      <vt:lpstr>Calibri</vt:lpstr>
      <vt:lpstr>Calibri</vt:lpstr>
      <vt:lpstr>华文中宋</vt:lpstr>
      <vt:lpstr>Arial Unicode MS</vt:lpstr>
      <vt:lpstr>Roboto Light</vt:lpstr>
      <vt:lpstr>方正小标宋简体</vt:lpstr>
      <vt:lpstr>华文细黑</vt:lpstr>
      <vt:lpstr>Arial</vt:lpstr>
      <vt:lpstr>Impact</vt:lpstr>
      <vt:lpstr>Verdana</vt:lpstr>
      <vt:lpstr>等线</vt:lpstr>
      <vt:lpstr>ppt</vt:lpstr>
      <vt:lpstr>1_ppt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洪奎</cp:lastModifiedBy>
  <cp:revision>333</cp:revision>
  <dcterms:created xsi:type="dcterms:W3CDTF">2019-10-29T06:15:00Z</dcterms:created>
  <dcterms:modified xsi:type="dcterms:W3CDTF">2024-01-12T00:47:01Z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2052-10.8.0.5715</vt:lpwstr>
  </property>
  <property fmtid="{D5CDD505-2E9C-101B-9397-08002B2CF9AE}" pid="3" name="ICV">
    <vt:lpwstr>14F77A3620EE439F8742395AF92C4728_13</vt:lpwstr>
  </property>
</Properties>
</file>